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300" r:id="rId2"/>
    <p:sldId id="289" r:id="rId3"/>
    <p:sldId id="343" r:id="rId4"/>
    <p:sldId id="344" r:id="rId5"/>
    <p:sldId id="345" r:id="rId6"/>
    <p:sldId id="303" r:id="rId7"/>
    <p:sldId id="288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346" r:id="rId20"/>
    <p:sldId id="328" r:id="rId21"/>
    <p:sldId id="326" r:id="rId22"/>
    <p:sldId id="327" r:id="rId23"/>
    <p:sldId id="331" r:id="rId24"/>
  </p:sldIdLst>
  <p:sldSz cx="9144000" cy="6858000" type="screen4x3"/>
  <p:notesSz cx="6858000" cy="9144000"/>
  <p:embeddedFontLst>
    <p:embeddedFont>
      <p:font typeface="微软雅黑" panose="020B0503020204020204" pitchFamily="34" charset="-122"/>
      <p:regular r:id="rId26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FD2D927-669C-4099-813C-7309C329188B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4D7DA28-04EE-434A-B94C-370CEA5DA77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88B9B86-E8BE-418C-9F29-6FD138A41FDC}" type="slidenum">
              <a:rPr lang="zh-CN" altLang="en-US"/>
              <a:pPr eaLnBrk="1" hangingPunct="1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07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B3EDD21-BD77-4D5F-88A1-EBDD838DC4F5}" type="slidenum">
              <a:rPr lang="zh-CN" altLang="en-US"/>
              <a:pPr eaLnBrk="1" hangingPunct="1"/>
              <a:t>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4C46970-7EA2-4E66-936C-07B64441337F}" type="slidenum">
              <a:rPr lang="zh-CN" altLang="en-US"/>
              <a:pPr eaLnBrk="1" hangingPunct="1"/>
              <a:t>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BDF1465-51C4-4DD3-9E96-76698DA22F34}" type="slidenum">
              <a:rPr lang="zh-CN" altLang="en-US"/>
              <a:pPr eaLnBrk="1" hangingPunct="1"/>
              <a:t>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F5F7747-BFD0-4F39-9FBE-E45679403268}" type="slidenum">
              <a:rPr lang="zh-CN" altLang="en-US"/>
              <a:pPr eaLnBrk="1" hangingPunct="1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0A4D3A5-3BA4-46D4-A67E-B51F90FCF357}" type="slidenum">
              <a:rPr lang="zh-CN" altLang="en-US"/>
              <a:pPr eaLnBrk="1" hangingPunct="1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99F0834-A60E-442D-8421-F977D4B07F95}" type="slidenum">
              <a:rPr lang="zh-CN" altLang="en-US"/>
              <a:pPr eaLnBrk="1" hangingPunct="1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43AA094-AC7F-44BA-AF4E-E4E1DB1B2FA6}" type="slidenum">
              <a:rPr lang="zh-CN" altLang="en-US"/>
              <a:pPr eaLnBrk="1" hangingPunct="1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3239B31-EE6E-4250-B75C-5EAAB2A3C6B5}" type="slidenum">
              <a:rPr lang="zh-CN" altLang="en-US"/>
              <a:pPr eaLnBrk="1" hangingPunct="1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C3D24B8-4998-44CC-A78C-5665B9B9D028}" type="slidenum">
              <a:rPr lang="zh-CN" altLang="en-US"/>
              <a:pPr eaLnBrk="1" hangingPunct="1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E142F45-4C79-41A6-88A3-BFA8A4BE792B}" type="slidenum">
              <a:rPr lang="zh-CN" altLang="en-US"/>
              <a:pPr eaLnBrk="1" hangingPunct="1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7106FDB-572C-4815-9A6F-CAF4B0CF952D}" type="slidenum">
              <a:rPr lang="zh-CN" altLang="en-US"/>
              <a:pPr eaLnBrk="1" hangingPunct="1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D054D45-FA4E-4BA0-BDFF-31FA55F5D443}" type="slidenum">
              <a:rPr lang="zh-CN" altLang="en-US"/>
              <a:pPr eaLnBrk="1" hangingPunct="1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84701C5-A474-48D1-8ACA-685794AA7E77}" type="slidenum">
              <a:rPr lang="zh-CN" altLang="en-US"/>
              <a:pPr eaLnBrk="1" hangingPunct="1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2A3B8DA-6829-408D-B55B-16BD0B62A0F4}" type="slidenum">
              <a:rPr lang="zh-CN" altLang="en-US"/>
              <a:pPr eaLnBrk="1" hangingPunct="1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BD1057F-3E11-42CE-9F1B-5E72F5AB677A}" type="slidenum">
              <a:rPr lang="zh-CN" altLang="en-US"/>
              <a:pPr eaLnBrk="1" hangingPunct="1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2777318-3CD9-4CAC-A835-5AB1B566149D}" type="slidenum">
              <a:rPr lang="zh-CN" altLang="en-US"/>
              <a:pPr eaLnBrk="1" hangingPunct="1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A4EAC1E-AE9B-4EBF-9B60-433FB25E0D1F}" type="slidenum">
              <a:rPr lang="zh-CN" altLang="en-US"/>
              <a:pPr eaLnBrk="1" hangingPunct="1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6F4A702-AF35-48F0-958B-87E4F2F378A3}" type="slidenum">
              <a:rPr lang="zh-CN" altLang="en-US"/>
              <a:pPr eaLnBrk="1" hangingPunct="1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7A2A3BC-9657-4FB2-9861-5D3B7D725EDB}" type="slidenum">
              <a:rPr lang="zh-CN" altLang="en-US"/>
              <a:pPr eaLnBrk="1" hangingPunct="1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FCA70B6-2728-4A5E-882C-B6FF67709382}" type="slidenum">
              <a:rPr lang="zh-CN" altLang="en-US"/>
              <a:pPr eaLnBrk="1" hangingPunct="1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3A99F-A9AA-485D-B07A-32E45B57A518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AE98C-5306-4E20-9E47-F6C3AE15D6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23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B17EB-2D86-44E6-9A99-0814F2BB6ADC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64706-FBEE-4615-87D1-F1C74F0793D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97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6CE5D-74D2-45F4-BC3C-6D7D4B5B2033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7E677-40CB-4379-8F83-6AA1A2CA6C3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20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E9A30-050E-404D-89FE-1B1F2A1BB82F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F73A9-E3A4-41ED-BD12-9B71F295F90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028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61BEF-D072-4E71-BD61-72D897201297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463104-C54E-4BFB-AB6B-02B3D8CB265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538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661CD-1BF5-42BD-9449-8E63B8827EEF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F2133-05CF-466F-999B-05C53861396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40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A6765-CC7B-41DD-BCF0-3EF0FBF3FA7A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FB061-19B4-46E1-A040-B6163237CC9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71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27565-D0F4-45E2-811B-069285121794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8BE9E-3A6A-4867-B3EC-F92CA734907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486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57D02-1EAB-48F4-8C10-9D31AF8D509A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D71C6-8FE3-480B-AE65-03AFC1DEAD9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04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07F4B-6C42-4A97-92F3-87C191BC46A3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A5F1BF-BDAE-47C9-9306-9BA458C9A18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918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EF473-96FA-4AAE-8781-1F7DDDAF4AF7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0417C-ED87-43C7-A2E7-7B2772CBB42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738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11A9C6B-25ED-46EE-B41D-684575D11D71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34D8A41-CA60-4058-94D0-EF95AC24D6D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hyperlink" Target="http://www.qiexing.com/post/cai-background-image.html" TargetMode="Externa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62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4" descr="2.png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" t="1109" r="5246" b="1813"/>
          <a:stretch>
            <a:fillRect/>
          </a:stretch>
        </p:blipFill>
        <p:spPr bwMode="auto">
          <a:xfrm>
            <a:off x="0" y="0"/>
            <a:ext cx="9144000" cy="530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-15875" y="1641475"/>
            <a:ext cx="70564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POWERPOINT</a:t>
            </a:r>
            <a:r>
              <a:rPr lang="zh-CN" altLang="en-US" sz="32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让教学更精彩</a:t>
            </a:r>
          </a:p>
        </p:txBody>
      </p:sp>
      <p:sp>
        <p:nvSpPr>
          <p:cNvPr id="3077" name="TextBox 15"/>
          <p:cNvSpPr txBox="1">
            <a:spLocks noChangeArrowheads="1"/>
          </p:cNvSpPr>
          <p:nvPr/>
        </p:nvSpPr>
        <p:spPr bwMode="auto">
          <a:xfrm>
            <a:off x="7919654" y="3948113"/>
            <a:ext cx="829059" cy="345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620" tIns="33810" rIns="67620" bIns="3381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裴鹏飞</a:t>
            </a:r>
          </a:p>
        </p:txBody>
      </p:sp>
      <p:sp>
        <p:nvSpPr>
          <p:cNvPr id="3078" name="矩形 1"/>
          <p:cNvSpPr>
            <a:spLocks noChangeArrowheads="1"/>
          </p:cNvSpPr>
          <p:nvPr/>
        </p:nvSpPr>
        <p:spPr bwMode="auto">
          <a:xfrm>
            <a:off x="6497549" y="4365625"/>
            <a:ext cx="2438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xchyppf@gmail.com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3850" y="2593975"/>
            <a:ext cx="84963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 kern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 </a:t>
            </a:r>
            <a:r>
              <a:rPr lang="zh-CN" altLang="en-US" sz="4800" b="1" kern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课件中图像处理技术</a:t>
            </a:r>
          </a:p>
        </p:txBody>
      </p:sp>
      <p:pic>
        <p:nvPicPr>
          <p:cNvPr id="3080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513" y="5549900"/>
            <a:ext cx="68103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088" y="5632450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直接连接符 24"/>
          <p:cNvCxnSpPr/>
          <p:nvPr/>
        </p:nvCxnSpPr>
        <p:spPr>
          <a:xfrm>
            <a:off x="2825750" y="6210300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3203848" y="6237312"/>
            <a:ext cx="3672408" cy="499978"/>
            <a:chOff x="3203848" y="6385406"/>
            <a:chExt cx="3672408" cy="499978"/>
          </a:xfrm>
        </p:grpSpPr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6990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课件中图像的功能和特点</a:t>
            </a:r>
          </a:p>
        </p:txBody>
      </p:sp>
      <p:pic>
        <p:nvPicPr>
          <p:cNvPr id="409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042988" y="2012950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5" name="TextBox 3"/>
          <p:cNvSpPr txBox="1">
            <a:spLocks noChangeArrowheads="1"/>
          </p:cNvSpPr>
          <p:nvPr/>
        </p:nvSpPr>
        <p:spPr bwMode="auto">
          <a:xfrm>
            <a:off x="3435350" y="1844675"/>
            <a:ext cx="3186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哪一类的信息适合用图像表示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1042988" y="2660650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7" name="TextBox 11"/>
          <p:cNvSpPr txBox="1">
            <a:spLocks noChangeArrowheads="1"/>
          </p:cNvSpPr>
          <p:nvPr/>
        </p:nvSpPr>
        <p:spPr bwMode="auto">
          <a:xfrm>
            <a:off x="3492500" y="3125788"/>
            <a:ext cx="3184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图像相比文字更易于创设情境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042988" y="3309938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9" name="TextBox 13"/>
          <p:cNvSpPr txBox="1">
            <a:spLocks noChangeArrowheads="1"/>
          </p:cNvSpPr>
          <p:nvPr/>
        </p:nvSpPr>
        <p:spPr bwMode="auto">
          <a:xfrm>
            <a:off x="3492500" y="2476500"/>
            <a:ext cx="3416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图标等信息具有直观的指代作用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1042988" y="3933825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1" name="TextBox 15"/>
          <p:cNvSpPr txBox="1">
            <a:spLocks noChangeArrowheads="1"/>
          </p:cNvSpPr>
          <p:nvPr/>
        </p:nvSpPr>
        <p:spPr bwMode="auto">
          <a:xfrm>
            <a:off x="3476625" y="3716338"/>
            <a:ext cx="54943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图像相比文字更容易给人视觉冲击和吸引学习者注意</a:t>
            </a:r>
          </a:p>
        </p:txBody>
      </p:sp>
    </p:spTree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44512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12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62610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776413" y="5629275"/>
            <a:ext cx="7367587" cy="884238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1776413" y="562610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776413" y="6513513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629275"/>
            <a:ext cx="0" cy="88423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776413" y="5629275"/>
            <a:ext cx="0" cy="88423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175" y="5629275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-9525" y="6513513"/>
            <a:ext cx="18161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762125" y="562610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32" name="组合 27"/>
          <p:cNvGrpSpPr>
            <a:grpSpLocks/>
          </p:cNvGrpSpPr>
          <p:nvPr/>
        </p:nvGrpSpPr>
        <p:grpSpPr bwMode="auto">
          <a:xfrm>
            <a:off x="44450" y="5484813"/>
            <a:ext cx="998538" cy="74612"/>
            <a:chOff x="44686" y="4895895"/>
            <a:chExt cx="998922" cy="73737"/>
          </a:xfrm>
        </p:grpSpPr>
        <p:sp>
          <p:nvSpPr>
            <p:cNvPr id="24" name="矩形 23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33" name="组合 28"/>
          <p:cNvGrpSpPr>
            <a:grpSpLocks/>
          </p:cNvGrpSpPr>
          <p:nvPr/>
        </p:nvGrpSpPr>
        <p:grpSpPr bwMode="auto">
          <a:xfrm>
            <a:off x="1263650" y="5487988"/>
            <a:ext cx="998538" cy="74612"/>
            <a:chOff x="44686" y="4895895"/>
            <a:chExt cx="998922" cy="73737"/>
          </a:xfrm>
        </p:grpSpPr>
        <p:sp>
          <p:nvSpPr>
            <p:cNvPr id="30" name="矩形 29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34" name="组合 33"/>
          <p:cNvGrpSpPr>
            <a:grpSpLocks/>
          </p:cNvGrpSpPr>
          <p:nvPr/>
        </p:nvGrpSpPr>
        <p:grpSpPr bwMode="auto">
          <a:xfrm>
            <a:off x="2484438" y="5487988"/>
            <a:ext cx="998537" cy="74612"/>
            <a:chOff x="44686" y="4895895"/>
            <a:chExt cx="998922" cy="73737"/>
          </a:xfrm>
        </p:grpSpPr>
        <p:sp>
          <p:nvSpPr>
            <p:cNvPr id="35" name="矩形 34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35" name="组合 38"/>
          <p:cNvGrpSpPr>
            <a:grpSpLocks/>
          </p:cNvGrpSpPr>
          <p:nvPr/>
        </p:nvGrpSpPr>
        <p:grpSpPr bwMode="auto">
          <a:xfrm>
            <a:off x="3608388" y="5487988"/>
            <a:ext cx="998537" cy="74612"/>
            <a:chOff x="44686" y="4895895"/>
            <a:chExt cx="998922" cy="73737"/>
          </a:xfrm>
        </p:grpSpPr>
        <p:sp>
          <p:nvSpPr>
            <p:cNvPr id="40" name="矩形 39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36" name="组合 43"/>
          <p:cNvGrpSpPr>
            <a:grpSpLocks/>
          </p:cNvGrpSpPr>
          <p:nvPr/>
        </p:nvGrpSpPr>
        <p:grpSpPr bwMode="auto">
          <a:xfrm>
            <a:off x="4787900" y="5487988"/>
            <a:ext cx="998538" cy="74612"/>
            <a:chOff x="44686" y="4895895"/>
            <a:chExt cx="998922" cy="73737"/>
          </a:xfrm>
        </p:grpSpPr>
        <p:sp>
          <p:nvSpPr>
            <p:cNvPr id="45" name="矩形 44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37" name="组合 48"/>
          <p:cNvGrpSpPr>
            <a:grpSpLocks/>
          </p:cNvGrpSpPr>
          <p:nvPr/>
        </p:nvGrpSpPr>
        <p:grpSpPr bwMode="auto">
          <a:xfrm>
            <a:off x="6011863" y="5487988"/>
            <a:ext cx="998537" cy="74612"/>
            <a:chOff x="44686" y="4895895"/>
            <a:chExt cx="998922" cy="73737"/>
          </a:xfrm>
        </p:grpSpPr>
        <p:sp>
          <p:nvSpPr>
            <p:cNvPr id="50" name="矩形 49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38" name="组合 53"/>
          <p:cNvGrpSpPr>
            <a:grpSpLocks/>
          </p:cNvGrpSpPr>
          <p:nvPr/>
        </p:nvGrpSpPr>
        <p:grpSpPr bwMode="auto">
          <a:xfrm>
            <a:off x="7164388" y="5487988"/>
            <a:ext cx="998537" cy="74612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0" name="矩形 59"/>
          <p:cNvSpPr/>
          <p:nvPr/>
        </p:nvSpPr>
        <p:spPr>
          <a:xfrm>
            <a:off x="8316913" y="549116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594725" y="5489575"/>
            <a:ext cx="144463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8883650" y="5489575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142" name="组合 107"/>
          <p:cNvGrpSpPr>
            <a:grpSpLocks/>
          </p:cNvGrpSpPr>
          <p:nvPr/>
        </p:nvGrpSpPr>
        <p:grpSpPr bwMode="auto">
          <a:xfrm>
            <a:off x="31750" y="6567488"/>
            <a:ext cx="998538" cy="73025"/>
            <a:chOff x="44686" y="4895895"/>
            <a:chExt cx="998922" cy="73737"/>
          </a:xfrm>
        </p:grpSpPr>
        <p:sp>
          <p:nvSpPr>
            <p:cNvPr id="144" name="矩形 143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5" name="矩形 144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6" name="矩形 145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7" name="矩形 146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43" name="组合 108"/>
          <p:cNvGrpSpPr>
            <a:grpSpLocks/>
          </p:cNvGrpSpPr>
          <p:nvPr/>
        </p:nvGrpSpPr>
        <p:grpSpPr bwMode="auto">
          <a:xfrm>
            <a:off x="1250950" y="6570663"/>
            <a:ext cx="998538" cy="73025"/>
            <a:chOff x="44686" y="4895895"/>
            <a:chExt cx="998922" cy="73737"/>
          </a:xfrm>
        </p:grpSpPr>
        <p:sp>
          <p:nvSpPr>
            <p:cNvPr id="140" name="矩形 139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1" name="矩形 140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2" name="矩形 141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44" name="组合 109"/>
          <p:cNvGrpSpPr>
            <a:grpSpLocks/>
          </p:cNvGrpSpPr>
          <p:nvPr/>
        </p:nvGrpSpPr>
        <p:grpSpPr bwMode="auto">
          <a:xfrm>
            <a:off x="2470150" y="6570663"/>
            <a:ext cx="1000125" cy="73025"/>
            <a:chOff x="44686" y="4895895"/>
            <a:chExt cx="998922" cy="73737"/>
          </a:xfrm>
        </p:grpSpPr>
        <p:sp>
          <p:nvSpPr>
            <p:cNvPr id="136" name="矩形 135"/>
            <p:cNvSpPr/>
            <p:nvPr/>
          </p:nvSpPr>
          <p:spPr>
            <a:xfrm>
              <a:off x="44686" y="4897497"/>
              <a:ext cx="14428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7" name="矩形 136"/>
            <p:cNvSpPr/>
            <p:nvPr/>
          </p:nvSpPr>
          <p:spPr>
            <a:xfrm>
              <a:off x="323750" y="4895895"/>
              <a:ext cx="14428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8" name="矩形 137"/>
            <p:cNvSpPr/>
            <p:nvPr/>
          </p:nvSpPr>
          <p:spPr>
            <a:xfrm>
              <a:off x="612327" y="4895895"/>
              <a:ext cx="142703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9" name="矩形 138"/>
            <p:cNvSpPr/>
            <p:nvPr/>
          </p:nvSpPr>
          <p:spPr>
            <a:xfrm>
              <a:off x="899320" y="4897497"/>
              <a:ext cx="14428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45" name="组合 110"/>
          <p:cNvGrpSpPr>
            <a:grpSpLocks/>
          </p:cNvGrpSpPr>
          <p:nvPr/>
        </p:nvGrpSpPr>
        <p:grpSpPr bwMode="auto">
          <a:xfrm>
            <a:off x="3595688" y="6570663"/>
            <a:ext cx="998537" cy="73025"/>
            <a:chOff x="44686" y="4895895"/>
            <a:chExt cx="998922" cy="73737"/>
          </a:xfrm>
        </p:grpSpPr>
        <p:sp>
          <p:nvSpPr>
            <p:cNvPr id="132" name="矩形 1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3" name="矩形 1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4" name="矩形 1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5" name="矩形 1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46" name="组合 111"/>
          <p:cNvGrpSpPr>
            <a:grpSpLocks/>
          </p:cNvGrpSpPr>
          <p:nvPr/>
        </p:nvGrpSpPr>
        <p:grpSpPr bwMode="auto">
          <a:xfrm>
            <a:off x="4775200" y="6570663"/>
            <a:ext cx="998538" cy="73025"/>
            <a:chOff x="44686" y="4895895"/>
            <a:chExt cx="998922" cy="73737"/>
          </a:xfrm>
        </p:grpSpPr>
        <p:sp>
          <p:nvSpPr>
            <p:cNvPr id="128" name="矩形 127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9" name="矩形 128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0" name="矩形 129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1" name="矩形 130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47" name="组合 112"/>
          <p:cNvGrpSpPr>
            <a:grpSpLocks/>
          </p:cNvGrpSpPr>
          <p:nvPr/>
        </p:nvGrpSpPr>
        <p:grpSpPr bwMode="auto">
          <a:xfrm>
            <a:off x="5999163" y="6570663"/>
            <a:ext cx="998537" cy="73025"/>
            <a:chOff x="44686" y="4895895"/>
            <a:chExt cx="998922" cy="73737"/>
          </a:xfrm>
        </p:grpSpPr>
        <p:sp>
          <p:nvSpPr>
            <p:cNvPr id="124" name="矩形 123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5" name="矩形 124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6" name="矩形 125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48" name="组合 113"/>
          <p:cNvGrpSpPr>
            <a:grpSpLocks/>
          </p:cNvGrpSpPr>
          <p:nvPr/>
        </p:nvGrpSpPr>
        <p:grpSpPr bwMode="auto">
          <a:xfrm>
            <a:off x="7151688" y="6570663"/>
            <a:ext cx="998537" cy="73025"/>
            <a:chOff x="44686" y="4895895"/>
            <a:chExt cx="998922" cy="73737"/>
          </a:xfrm>
        </p:grpSpPr>
        <p:sp>
          <p:nvSpPr>
            <p:cNvPr id="120" name="矩形 119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3" name="矩形 122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6" name="矩形 115"/>
          <p:cNvSpPr/>
          <p:nvPr/>
        </p:nvSpPr>
        <p:spPr>
          <a:xfrm>
            <a:off x="8302625" y="657383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8582025" y="657225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矩形 117"/>
          <p:cNvSpPr/>
          <p:nvPr/>
        </p:nvSpPr>
        <p:spPr>
          <a:xfrm>
            <a:off x="8870950" y="657225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9" name="TextBox 148"/>
          <p:cNvSpPr txBox="1"/>
          <p:nvPr/>
        </p:nvSpPr>
        <p:spPr>
          <a:xfrm>
            <a:off x="1971675" y="5778500"/>
            <a:ext cx="3441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-19050" y="198438"/>
            <a:ext cx="6103938" cy="64611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选择和使用图像的要素</a:t>
            </a:r>
            <a:r>
              <a: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除内容以外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8675" y="1687513"/>
            <a:ext cx="2492375" cy="6461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</a:rPr>
              <a:t>图像的大小</a:t>
            </a:r>
            <a:endParaRPr lang="zh-CN" altLang="en-US" sz="3600" b="1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397250" y="2003425"/>
            <a:ext cx="836613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246563" y="1268413"/>
            <a:ext cx="0" cy="216058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233863" y="1282700"/>
            <a:ext cx="60007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58" name="TextBox 17"/>
          <p:cNvSpPr txBox="1">
            <a:spLocks noChangeArrowheads="1"/>
          </p:cNvSpPr>
          <p:nvPr/>
        </p:nvSpPr>
        <p:spPr bwMode="auto">
          <a:xfrm>
            <a:off x="4886325" y="1101725"/>
            <a:ext cx="272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图像的显示尺寸：分辨率</a:t>
            </a:r>
          </a:p>
        </p:txBody>
      </p:sp>
      <p:cxnSp>
        <p:nvCxnSpPr>
          <p:cNvPr id="103" name="直接箭头连接符 102"/>
          <p:cNvCxnSpPr/>
          <p:nvPr/>
        </p:nvCxnSpPr>
        <p:spPr>
          <a:xfrm>
            <a:off x="4259263" y="2781300"/>
            <a:ext cx="60007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60" name="TextBox 103"/>
          <p:cNvSpPr txBox="1">
            <a:spLocks noChangeArrowheads="1"/>
          </p:cNvSpPr>
          <p:nvPr/>
        </p:nvSpPr>
        <p:spPr bwMode="auto">
          <a:xfrm>
            <a:off x="4886325" y="2595563"/>
            <a:ext cx="1800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图像的存储大小</a:t>
            </a:r>
          </a:p>
        </p:txBody>
      </p:sp>
      <p:sp>
        <p:nvSpPr>
          <p:cNvPr id="5161" name="TextBox 22"/>
          <p:cNvSpPr txBox="1">
            <a:spLocks noChangeArrowheads="1"/>
          </p:cNvSpPr>
          <p:nvPr/>
        </p:nvSpPr>
        <p:spPr bwMode="auto">
          <a:xfrm>
            <a:off x="5222875" y="1533525"/>
            <a:ext cx="3595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在网页中使用最大的图像尺寸要求是什么？</a:t>
            </a:r>
          </a:p>
        </p:txBody>
      </p:sp>
      <p:sp>
        <p:nvSpPr>
          <p:cNvPr id="5162" name="TextBox 108"/>
          <p:cNvSpPr txBox="1">
            <a:spLocks noChangeArrowheads="1"/>
          </p:cNvSpPr>
          <p:nvPr/>
        </p:nvSpPr>
        <p:spPr bwMode="auto">
          <a:xfrm>
            <a:off x="5232400" y="1893888"/>
            <a:ext cx="3595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在课件中使用最大的图像尺寸要求是什么？</a:t>
            </a:r>
          </a:p>
        </p:txBody>
      </p:sp>
      <p:sp>
        <p:nvSpPr>
          <p:cNvPr id="5163" name="TextBox 33"/>
          <p:cNvSpPr txBox="1">
            <a:spLocks noChangeArrowheads="1"/>
          </p:cNvSpPr>
          <p:nvPr/>
        </p:nvSpPr>
        <p:spPr bwMode="auto">
          <a:xfrm>
            <a:off x="5435600" y="3000375"/>
            <a:ext cx="1441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图像的存储格式</a:t>
            </a:r>
          </a:p>
        </p:txBody>
      </p:sp>
      <p:sp>
        <p:nvSpPr>
          <p:cNvPr id="5164" name="TextBox 112"/>
          <p:cNvSpPr txBox="1">
            <a:spLocks noChangeArrowheads="1"/>
          </p:cNvSpPr>
          <p:nvPr/>
        </p:nvSpPr>
        <p:spPr bwMode="auto">
          <a:xfrm>
            <a:off x="5435600" y="3357563"/>
            <a:ext cx="2698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图像包含的像素数量（分辨率）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427663" y="6070600"/>
            <a:ext cx="378936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补充图像常识</a:t>
            </a:r>
            <a:r>
              <a:rPr lang="en-US" altLang="zh-CN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使用图像前考虑的问题</a:t>
            </a:r>
            <a:endParaRPr lang="zh-CN" altLang="en-US" sz="1400" b="1" spc="3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66" name="TextBox 4"/>
          <p:cNvSpPr txBox="1">
            <a:spLocks noChangeArrowheads="1"/>
          </p:cNvSpPr>
          <p:nvPr/>
        </p:nvSpPr>
        <p:spPr bwMode="auto">
          <a:xfrm>
            <a:off x="1263650" y="4005263"/>
            <a:ext cx="71929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考核：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图像一般以什么来表示其显示尺寸的？一幅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1200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像素*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像素的照片按一般打印标准打印出来有多大？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能解释如果在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中利用一个图像做背景，图像一般多大？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你能把一存储体积为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1M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的照片转换为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100K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大小吗？你用什么方法进行转换？</a:t>
            </a:r>
          </a:p>
        </p:txBody>
      </p:sp>
    </p:spTree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44512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147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62610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776413" y="5629275"/>
            <a:ext cx="7367587" cy="884238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1776413" y="562610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776413" y="6513513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629275"/>
            <a:ext cx="0" cy="88423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776413" y="5629275"/>
            <a:ext cx="0" cy="88423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175" y="5629275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-9525" y="6513513"/>
            <a:ext cx="18161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762125" y="562610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56" name="组合 27"/>
          <p:cNvGrpSpPr>
            <a:grpSpLocks/>
          </p:cNvGrpSpPr>
          <p:nvPr/>
        </p:nvGrpSpPr>
        <p:grpSpPr bwMode="auto">
          <a:xfrm>
            <a:off x="44450" y="5484813"/>
            <a:ext cx="998538" cy="74612"/>
            <a:chOff x="44686" y="4895895"/>
            <a:chExt cx="998922" cy="73737"/>
          </a:xfrm>
        </p:grpSpPr>
        <p:sp>
          <p:nvSpPr>
            <p:cNvPr id="24" name="矩形 23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157" name="组合 28"/>
          <p:cNvGrpSpPr>
            <a:grpSpLocks/>
          </p:cNvGrpSpPr>
          <p:nvPr/>
        </p:nvGrpSpPr>
        <p:grpSpPr bwMode="auto">
          <a:xfrm>
            <a:off x="1263650" y="5487988"/>
            <a:ext cx="998538" cy="74612"/>
            <a:chOff x="44686" y="4895895"/>
            <a:chExt cx="998922" cy="73737"/>
          </a:xfrm>
        </p:grpSpPr>
        <p:sp>
          <p:nvSpPr>
            <p:cNvPr id="30" name="矩形 29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158" name="组合 33"/>
          <p:cNvGrpSpPr>
            <a:grpSpLocks/>
          </p:cNvGrpSpPr>
          <p:nvPr/>
        </p:nvGrpSpPr>
        <p:grpSpPr bwMode="auto">
          <a:xfrm>
            <a:off x="2484438" y="5487988"/>
            <a:ext cx="998537" cy="74612"/>
            <a:chOff x="44686" y="4895895"/>
            <a:chExt cx="998922" cy="73737"/>
          </a:xfrm>
        </p:grpSpPr>
        <p:sp>
          <p:nvSpPr>
            <p:cNvPr id="35" name="矩形 34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159" name="组合 38"/>
          <p:cNvGrpSpPr>
            <a:grpSpLocks/>
          </p:cNvGrpSpPr>
          <p:nvPr/>
        </p:nvGrpSpPr>
        <p:grpSpPr bwMode="auto">
          <a:xfrm>
            <a:off x="3608388" y="5487988"/>
            <a:ext cx="998537" cy="74612"/>
            <a:chOff x="44686" y="4895895"/>
            <a:chExt cx="998922" cy="73737"/>
          </a:xfrm>
        </p:grpSpPr>
        <p:sp>
          <p:nvSpPr>
            <p:cNvPr id="40" name="矩形 39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160" name="组合 43"/>
          <p:cNvGrpSpPr>
            <a:grpSpLocks/>
          </p:cNvGrpSpPr>
          <p:nvPr/>
        </p:nvGrpSpPr>
        <p:grpSpPr bwMode="auto">
          <a:xfrm>
            <a:off x="4787900" y="5487988"/>
            <a:ext cx="998538" cy="74612"/>
            <a:chOff x="44686" y="4895895"/>
            <a:chExt cx="998922" cy="73737"/>
          </a:xfrm>
        </p:grpSpPr>
        <p:sp>
          <p:nvSpPr>
            <p:cNvPr id="45" name="矩形 44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161" name="组合 48"/>
          <p:cNvGrpSpPr>
            <a:grpSpLocks/>
          </p:cNvGrpSpPr>
          <p:nvPr/>
        </p:nvGrpSpPr>
        <p:grpSpPr bwMode="auto">
          <a:xfrm>
            <a:off x="6011863" y="5487988"/>
            <a:ext cx="998537" cy="74612"/>
            <a:chOff x="44686" y="4895895"/>
            <a:chExt cx="998922" cy="73737"/>
          </a:xfrm>
        </p:grpSpPr>
        <p:sp>
          <p:nvSpPr>
            <p:cNvPr id="50" name="矩形 49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162" name="组合 53"/>
          <p:cNvGrpSpPr>
            <a:grpSpLocks/>
          </p:cNvGrpSpPr>
          <p:nvPr/>
        </p:nvGrpSpPr>
        <p:grpSpPr bwMode="auto">
          <a:xfrm>
            <a:off x="7164388" y="5487988"/>
            <a:ext cx="998537" cy="74612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0" name="矩形 59"/>
          <p:cNvSpPr/>
          <p:nvPr/>
        </p:nvSpPr>
        <p:spPr>
          <a:xfrm>
            <a:off x="8316913" y="549116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594725" y="5489575"/>
            <a:ext cx="144463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8883650" y="5489575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166" name="组合 107"/>
          <p:cNvGrpSpPr>
            <a:grpSpLocks/>
          </p:cNvGrpSpPr>
          <p:nvPr/>
        </p:nvGrpSpPr>
        <p:grpSpPr bwMode="auto">
          <a:xfrm>
            <a:off x="31750" y="6567488"/>
            <a:ext cx="998538" cy="73025"/>
            <a:chOff x="44686" y="4895895"/>
            <a:chExt cx="998922" cy="73737"/>
          </a:xfrm>
        </p:grpSpPr>
        <p:sp>
          <p:nvSpPr>
            <p:cNvPr id="144" name="矩形 143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5" name="矩形 144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6" name="矩形 145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7" name="矩形 146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167" name="组合 108"/>
          <p:cNvGrpSpPr>
            <a:grpSpLocks/>
          </p:cNvGrpSpPr>
          <p:nvPr/>
        </p:nvGrpSpPr>
        <p:grpSpPr bwMode="auto">
          <a:xfrm>
            <a:off x="1250950" y="6570663"/>
            <a:ext cx="998538" cy="73025"/>
            <a:chOff x="44686" y="4895895"/>
            <a:chExt cx="998922" cy="73737"/>
          </a:xfrm>
        </p:grpSpPr>
        <p:sp>
          <p:nvSpPr>
            <p:cNvPr id="140" name="矩形 139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1" name="矩形 140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2" name="矩形 141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168" name="组合 109"/>
          <p:cNvGrpSpPr>
            <a:grpSpLocks/>
          </p:cNvGrpSpPr>
          <p:nvPr/>
        </p:nvGrpSpPr>
        <p:grpSpPr bwMode="auto">
          <a:xfrm>
            <a:off x="2470150" y="6570663"/>
            <a:ext cx="1000125" cy="73025"/>
            <a:chOff x="44686" y="4895895"/>
            <a:chExt cx="998922" cy="73737"/>
          </a:xfrm>
        </p:grpSpPr>
        <p:sp>
          <p:nvSpPr>
            <p:cNvPr id="136" name="矩形 135"/>
            <p:cNvSpPr/>
            <p:nvPr/>
          </p:nvSpPr>
          <p:spPr>
            <a:xfrm>
              <a:off x="44686" y="4897497"/>
              <a:ext cx="14428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7" name="矩形 136"/>
            <p:cNvSpPr/>
            <p:nvPr/>
          </p:nvSpPr>
          <p:spPr>
            <a:xfrm>
              <a:off x="323750" y="4895895"/>
              <a:ext cx="14428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8" name="矩形 137"/>
            <p:cNvSpPr/>
            <p:nvPr/>
          </p:nvSpPr>
          <p:spPr>
            <a:xfrm>
              <a:off x="612327" y="4895895"/>
              <a:ext cx="142703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9" name="矩形 138"/>
            <p:cNvSpPr/>
            <p:nvPr/>
          </p:nvSpPr>
          <p:spPr>
            <a:xfrm>
              <a:off x="899320" y="4897497"/>
              <a:ext cx="14428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169" name="组合 110"/>
          <p:cNvGrpSpPr>
            <a:grpSpLocks/>
          </p:cNvGrpSpPr>
          <p:nvPr/>
        </p:nvGrpSpPr>
        <p:grpSpPr bwMode="auto">
          <a:xfrm>
            <a:off x="3595688" y="6570663"/>
            <a:ext cx="998537" cy="73025"/>
            <a:chOff x="44686" y="4895895"/>
            <a:chExt cx="998922" cy="73737"/>
          </a:xfrm>
        </p:grpSpPr>
        <p:sp>
          <p:nvSpPr>
            <p:cNvPr id="132" name="矩形 1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3" name="矩形 1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4" name="矩形 1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5" name="矩形 1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170" name="组合 111"/>
          <p:cNvGrpSpPr>
            <a:grpSpLocks/>
          </p:cNvGrpSpPr>
          <p:nvPr/>
        </p:nvGrpSpPr>
        <p:grpSpPr bwMode="auto">
          <a:xfrm>
            <a:off x="4775200" y="6570663"/>
            <a:ext cx="998538" cy="73025"/>
            <a:chOff x="44686" y="4895895"/>
            <a:chExt cx="998922" cy="73737"/>
          </a:xfrm>
        </p:grpSpPr>
        <p:sp>
          <p:nvSpPr>
            <p:cNvPr id="128" name="矩形 127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9" name="矩形 128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0" name="矩形 129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1" name="矩形 130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171" name="组合 112"/>
          <p:cNvGrpSpPr>
            <a:grpSpLocks/>
          </p:cNvGrpSpPr>
          <p:nvPr/>
        </p:nvGrpSpPr>
        <p:grpSpPr bwMode="auto">
          <a:xfrm>
            <a:off x="5999163" y="6570663"/>
            <a:ext cx="998537" cy="73025"/>
            <a:chOff x="44686" y="4895895"/>
            <a:chExt cx="998922" cy="73737"/>
          </a:xfrm>
        </p:grpSpPr>
        <p:sp>
          <p:nvSpPr>
            <p:cNvPr id="124" name="矩形 123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5" name="矩形 124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6" name="矩形 125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172" name="组合 113"/>
          <p:cNvGrpSpPr>
            <a:grpSpLocks/>
          </p:cNvGrpSpPr>
          <p:nvPr/>
        </p:nvGrpSpPr>
        <p:grpSpPr bwMode="auto">
          <a:xfrm>
            <a:off x="7151688" y="6570663"/>
            <a:ext cx="998537" cy="73025"/>
            <a:chOff x="44686" y="4895895"/>
            <a:chExt cx="998922" cy="73737"/>
          </a:xfrm>
        </p:grpSpPr>
        <p:sp>
          <p:nvSpPr>
            <p:cNvPr id="120" name="矩形 119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3" name="矩形 122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6" name="矩形 115"/>
          <p:cNvSpPr/>
          <p:nvPr/>
        </p:nvSpPr>
        <p:spPr>
          <a:xfrm>
            <a:off x="8302625" y="657383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8582025" y="657225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矩形 117"/>
          <p:cNvSpPr/>
          <p:nvPr/>
        </p:nvSpPr>
        <p:spPr>
          <a:xfrm>
            <a:off x="8870950" y="657225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7" name="TextBox 96"/>
          <p:cNvSpPr txBox="1"/>
          <p:nvPr/>
        </p:nvSpPr>
        <p:spPr>
          <a:xfrm>
            <a:off x="-19050" y="198438"/>
            <a:ext cx="6103938" cy="64611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选择和使用图像的要素</a:t>
            </a:r>
            <a:r>
              <a: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除内容以外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8675" y="1687513"/>
            <a:ext cx="2492375" cy="6461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</a:rPr>
              <a:t>图像的格式</a:t>
            </a:r>
            <a:endParaRPr lang="zh-CN" altLang="en-US" sz="3600" b="1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397250" y="2003425"/>
            <a:ext cx="836613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246563" y="1268413"/>
            <a:ext cx="0" cy="216058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233863" y="1282700"/>
            <a:ext cx="60007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1" name="TextBox 17"/>
          <p:cNvSpPr txBox="1">
            <a:spLocks noChangeArrowheads="1"/>
          </p:cNvSpPr>
          <p:nvPr/>
        </p:nvSpPr>
        <p:spPr bwMode="auto">
          <a:xfrm>
            <a:off x="4886325" y="1101725"/>
            <a:ext cx="2492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如何选择适当的格式？</a:t>
            </a:r>
          </a:p>
        </p:txBody>
      </p:sp>
      <p:cxnSp>
        <p:nvCxnSpPr>
          <p:cNvPr id="103" name="直接箭头连接符 102"/>
          <p:cNvCxnSpPr/>
          <p:nvPr/>
        </p:nvCxnSpPr>
        <p:spPr>
          <a:xfrm>
            <a:off x="4259263" y="2781300"/>
            <a:ext cx="60007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3" name="TextBox 103"/>
          <p:cNvSpPr txBox="1">
            <a:spLocks noChangeArrowheads="1"/>
          </p:cNvSpPr>
          <p:nvPr/>
        </p:nvSpPr>
        <p:spPr bwMode="auto">
          <a:xfrm>
            <a:off x="4886325" y="2595563"/>
            <a:ext cx="272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如何寻找指定格式的图像</a:t>
            </a:r>
          </a:p>
        </p:txBody>
      </p:sp>
      <p:sp>
        <p:nvSpPr>
          <p:cNvPr id="6184" name="TextBox 22"/>
          <p:cNvSpPr txBox="1">
            <a:spLocks noChangeArrowheads="1"/>
          </p:cNvSpPr>
          <p:nvPr/>
        </p:nvSpPr>
        <p:spPr bwMode="auto">
          <a:xfrm>
            <a:off x="5222875" y="1533525"/>
            <a:ext cx="2370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JPG-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支持不同质量等级压缩</a:t>
            </a:r>
          </a:p>
        </p:txBody>
      </p:sp>
      <p:sp>
        <p:nvSpPr>
          <p:cNvPr id="6185" name="TextBox 108"/>
          <p:cNvSpPr txBox="1">
            <a:spLocks noChangeArrowheads="1"/>
          </p:cNvSpPr>
          <p:nvPr/>
        </p:nvSpPr>
        <p:spPr bwMode="auto">
          <a:xfrm>
            <a:off x="5232400" y="1893888"/>
            <a:ext cx="13700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PNG-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支持透明</a:t>
            </a:r>
          </a:p>
        </p:txBody>
      </p:sp>
      <p:sp>
        <p:nvSpPr>
          <p:cNvPr id="6186" name="TextBox 101"/>
          <p:cNvSpPr txBox="1">
            <a:spLocks noChangeArrowheads="1"/>
          </p:cNvSpPr>
          <p:nvPr/>
        </p:nvSpPr>
        <p:spPr bwMode="auto">
          <a:xfrm>
            <a:off x="5240338" y="2273300"/>
            <a:ext cx="3195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GIF-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支持透明和动画，但色彩仅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256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色</a:t>
            </a:r>
          </a:p>
        </p:txBody>
      </p:sp>
      <p:sp>
        <p:nvSpPr>
          <p:cNvPr id="6187" name="TextBox 4"/>
          <p:cNvSpPr txBox="1">
            <a:spLocks noChangeArrowheads="1"/>
          </p:cNvSpPr>
          <p:nvPr/>
        </p:nvSpPr>
        <p:spPr bwMode="auto">
          <a:xfrm>
            <a:off x="5245100" y="3059113"/>
            <a:ext cx="2495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搜索 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filetype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或其它过滤条件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88" name="TextBox 104"/>
          <p:cNvSpPr txBox="1">
            <a:spLocks noChangeArrowheads="1"/>
          </p:cNvSpPr>
          <p:nvPr/>
        </p:nvSpPr>
        <p:spPr bwMode="auto">
          <a:xfrm>
            <a:off x="5245100" y="3455988"/>
            <a:ext cx="903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积累素材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971675" y="5778500"/>
            <a:ext cx="3441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427663" y="6070600"/>
            <a:ext cx="378936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补充图像常识</a:t>
            </a:r>
            <a:r>
              <a:rPr lang="en-US" altLang="zh-CN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使用图像前考虑的问题</a:t>
            </a:r>
            <a:endParaRPr lang="zh-CN" altLang="en-US" sz="1400" b="1" spc="3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91" name="TextBox 6"/>
          <p:cNvSpPr txBox="1">
            <a:spLocks noChangeArrowheads="1"/>
          </p:cNvSpPr>
          <p:nvPr/>
        </p:nvSpPr>
        <p:spPr bwMode="auto">
          <a:xfrm>
            <a:off x="1042988" y="4298950"/>
            <a:ext cx="3340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考核：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你知道如何修改图像的存储格式吗？</a:t>
            </a:r>
          </a:p>
        </p:txBody>
      </p:sp>
    </p:spTree>
  </p:cSld>
  <p:clrMapOvr>
    <a:masterClrMapping/>
  </p:clrMapOvr>
  <p:transition spd="slow"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44512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7171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62610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776413" y="5629275"/>
            <a:ext cx="7367587" cy="884238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1776413" y="562610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776413" y="6513513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629275"/>
            <a:ext cx="0" cy="88423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776413" y="5629275"/>
            <a:ext cx="0" cy="884238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175" y="5629275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-9525" y="6513513"/>
            <a:ext cx="18161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762125" y="562610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80" name="组合 27"/>
          <p:cNvGrpSpPr>
            <a:grpSpLocks/>
          </p:cNvGrpSpPr>
          <p:nvPr/>
        </p:nvGrpSpPr>
        <p:grpSpPr bwMode="auto">
          <a:xfrm>
            <a:off x="44450" y="5484813"/>
            <a:ext cx="998538" cy="74612"/>
            <a:chOff x="44686" y="4895895"/>
            <a:chExt cx="998922" cy="73737"/>
          </a:xfrm>
        </p:grpSpPr>
        <p:sp>
          <p:nvSpPr>
            <p:cNvPr id="24" name="矩形 23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7181" name="组合 28"/>
          <p:cNvGrpSpPr>
            <a:grpSpLocks/>
          </p:cNvGrpSpPr>
          <p:nvPr/>
        </p:nvGrpSpPr>
        <p:grpSpPr bwMode="auto">
          <a:xfrm>
            <a:off x="1263650" y="5487988"/>
            <a:ext cx="998538" cy="74612"/>
            <a:chOff x="44686" y="4895895"/>
            <a:chExt cx="998922" cy="73737"/>
          </a:xfrm>
        </p:grpSpPr>
        <p:sp>
          <p:nvSpPr>
            <p:cNvPr id="30" name="矩形 29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7182" name="组合 33"/>
          <p:cNvGrpSpPr>
            <a:grpSpLocks/>
          </p:cNvGrpSpPr>
          <p:nvPr/>
        </p:nvGrpSpPr>
        <p:grpSpPr bwMode="auto">
          <a:xfrm>
            <a:off x="2484438" y="5487988"/>
            <a:ext cx="998537" cy="74612"/>
            <a:chOff x="44686" y="4895895"/>
            <a:chExt cx="998922" cy="73737"/>
          </a:xfrm>
        </p:grpSpPr>
        <p:sp>
          <p:nvSpPr>
            <p:cNvPr id="35" name="矩形 34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7183" name="组合 38"/>
          <p:cNvGrpSpPr>
            <a:grpSpLocks/>
          </p:cNvGrpSpPr>
          <p:nvPr/>
        </p:nvGrpSpPr>
        <p:grpSpPr bwMode="auto">
          <a:xfrm>
            <a:off x="3608388" y="5487988"/>
            <a:ext cx="998537" cy="74612"/>
            <a:chOff x="44686" y="4895895"/>
            <a:chExt cx="998922" cy="73737"/>
          </a:xfrm>
        </p:grpSpPr>
        <p:sp>
          <p:nvSpPr>
            <p:cNvPr id="40" name="矩形 39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7184" name="组合 43"/>
          <p:cNvGrpSpPr>
            <a:grpSpLocks/>
          </p:cNvGrpSpPr>
          <p:nvPr/>
        </p:nvGrpSpPr>
        <p:grpSpPr bwMode="auto">
          <a:xfrm>
            <a:off x="4787900" y="5487988"/>
            <a:ext cx="998538" cy="74612"/>
            <a:chOff x="44686" y="4895895"/>
            <a:chExt cx="998922" cy="73737"/>
          </a:xfrm>
        </p:grpSpPr>
        <p:sp>
          <p:nvSpPr>
            <p:cNvPr id="45" name="矩形 44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7185" name="组合 48"/>
          <p:cNvGrpSpPr>
            <a:grpSpLocks/>
          </p:cNvGrpSpPr>
          <p:nvPr/>
        </p:nvGrpSpPr>
        <p:grpSpPr bwMode="auto">
          <a:xfrm>
            <a:off x="6011863" y="5487988"/>
            <a:ext cx="998537" cy="74612"/>
            <a:chOff x="44686" y="4895895"/>
            <a:chExt cx="998922" cy="73737"/>
          </a:xfrm>
        </p:grpSpPr>
        <p:sp>
          <p:nvSpPr>
            <p:cNvPr id="50" name="矩形 49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7186" name="组合 53"/>
          <p:cNvGrpSpPr>
            <a:grpSpLocks/>
          </p:cNvGrpSpPr>
          <p:nvPr/>
        </p:nvGrpSpPr>
        <p:grpSpPr bwMode="auto">
          <a:xfrm>
            <a:off x="7164388" y="5487988"/>
            <a:ext cx="998537" cy="74612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4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90" y="4897463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0" name="矩形 59"/>
          <p:cNvSpPr/>
          <p:nvPr/>
        </p:nvSpPr>
        <p:spPr>
          <a:xfrm>
            <a:off x="8316913" y="549116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594725" y="5489575"/>
            <a:ext cx="144463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8883650" y="5489575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7190" name="组合 107"/>
          <p:cNvGrpSpPr>
            <a:grpSpLocks/>
          </p:cNvGrpSpPr>
          <p:nvPr/>
        </p:nvGrpSpPr>
        <p:grpSpPr bwMode="auto">
          <a:xfrm>
            <a:off x="31750" y="6567488"/>
            <a:ext cx="998538" cy="73025"/>
            <a:chOff x="44686" y="4895895"/>
            <a:chExt cx="998922" cy="73737"/>
          </a:xfrm>
        </p:grpSpPr>
        <p:sp>
          <p:nvSpPr>
            <p:cNvPr id="144" name="矩形 143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5" name="矩形 144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6" name="矩形 145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7" name="矩形 146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7191" name="组合 108"/>
          <p:cNvGrpSpPr>
            <a:grpSpLocks/>
          </p:cNvGrpSpPr>
          <p:nvPr/>
        </p:nvGrpSpPr>
        <p:grpSpPr bwMode="auto">
          <a:xfrm>
            <a:off x="1250950" y="6570663"/>
            <a:ext cx="998538" cy="73025"/>
            <a:chOff x="44686" y="4895895"/>
            <a:chExt cx="998922" cy="73737"/>
          </a:xfrm>
        </p:grpSpPr>
        <p:sp>
          <p:nvSpPr>
            <p:cNvPr id="140" name="矩形 139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1" name="矩形 140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2" name="矩形 141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7192" name="组合 109"/>
          <p:cNvGrpSpPr>
            <a:grpSpLocks/>
          </p:cNvGrpSpPr>
          <p:nvPr/>
        </p:nvGrpSpPr>
        <p:grpSpPr bwMode="auto">
          <a:xfrm>
            <a:off x="2470150" y="6570663"/>
            <a:ext cx="1000125" cy="73025"/>
            <a:chOff x="44686" y="4895895"/>
            <a:chExt cx="998922" cy="73737"/>
          </a:xfrm>
        </p:grpSpPr>
        <p:sp>
          <p:nvSpPr>
            <p:cNvPr id="136" name="矩形 135"/>
            <p:cNvSpPr/>
            <p:nvPr/>
          </p:nvSpPr>
          <p:spPr>
            <a:xfrm>
              <a:off x="44686" y="4897497"/>
              <a:ext cx="14428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7" name="矩形 136"/>
            <p:cNvSpPr/>
            <p:nvPr/>
          </p:nvSpPr>
          <p:spPr>
            <a:xfrm>
              <a:off x="323750" y="4895895"/>
              <a:ext cx="14428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8" name="矩形 137"/>
            <p:cNvSpPr/>
            <p:nvPr/>
          </p:nvSpPr>
          <p:spPr>
            <a:xfrm>
              <a:off x="612327" y="4895895"/>
              <a:ext cx="142703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9" name="矩形 138"/>
            <p:cNvSpPr/>
            <p:nvPr/>
          </p:nvSpPr>
          <p:spPr>
            <a:xfrm>
              <a:off x="899320" y="4897497"/>
              <a:ext cx="14428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7193" name="组合 110"/>
          <p:cNvGrpSpPr>
            <a:grpSpLocks/>
          </p:cNvGrpSpPr>
          <p:nvPr/>
        </p:nvGrpSpPr>
        <p:grpSpPr bwMode="auto">
          <a:xfrm>
            <a:off x="3595688" y="6570663"/>
            <a:ext cx="998537" cy="73025"/>
            <a:chOff x="44686" y="4895895"/>
            <a:chExt cx="998922" cy="73737"/>
          </a:xfrm>
        </p:grpSpPr>
        <p:sp>
          <p:nvSpPr>
            <p:cNvPr id="132" name="矩形 1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3" name="矩形 1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4" name="矩形 1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5" name="矩形 1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7194" name="组合 111"/>
          <p:cNvGrpSpPr>
            <a:grpSpLocks/>
          </p:cNvGrpSpPr>
          <p:nvPr/>
        </p:nvGrpSpPr>
        <p:grpSpPr bwMode="auto">
          <a:xfrm>
            <a:off x="4775200" y="6570663"/>
            <a:ext cx="998538" cy="73025"/>
            <a:chOff x="44686" y="4895895"/>
            <a:chExt cx="998922" cy="73737"/>
          </a:xfrm>
        </p:grpSpPr>
        <p:sp>
          <p:nvSpPr>
            <p:cNvPr id="128" name="矩形 127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9" name="矩形 128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0" name="矩形 129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1" name="矩形 130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7195" name="组合 112"/>
          <p:cNvGrpSpPr>
            <a:grpSpLocks/>
          </p:cNvGrpSpPr>
          <p:nvPr/>
        </p:nvGrpSpPr>
        <p:grpSpPr bwMode="auto">
          <a:xfrm>
            <a:off x="5999163" y="6570663"/>
            <a:ext cx="998537" cy="73025"/>
            <a:chOff x="44686" y="4895895"/>
            <a:chExt cx="998922" cy="73737"/>
          </a:xfrm>
        </p:grpSpPr>
        <p:sp>
          <p:nvSpPr>
            <p:cNvPr id="124" name="矩形 123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5" name="矩形 124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6" name="矩形 125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7196" name="组合 113"/>
          <p:cNvGrpSpPr>
            <a:grpSpLocks/>
          </p:cNvGrpSpPr>
          <p:nvPr/>
        </p:nvGrpSpPr>
        <p:grpSpPr bwMode="auto">
          <a:xfrm>
            <a:off x="7151688" y="6570663"/>
            <a:ext cx="998537" cy="73025"/>
            <a:chOff x="44686" y="4895895"/>
            <a:chExt cx="998922" cy="73737"/>
          </a:xfrm>
        </p:grpSpPr>
        <p:sp>
          <p:nvSpPr>
            <p:cNvPr id="120" name="矩形 119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3" name="矩形 122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6" name="矩形 115"/>
          <p:cNvSpPr/>
          <p:nvPr/>
        </p:nvSpPr>
        <p:spPr>
          <a:xfrm>
            <a:off x="8302625" y="657383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8582025" y="657225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矩形 117"/>
          <p:cNvSpPr/>
          <p:nvPr/>
        </p:nvSpPr>
        <p:spPr>
          <a:xfrm>
            <a:off x="8870950" y="657225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7" name="TextBox 96"/>
          <p:cNvSpPr txBox="1"/>
          <p:nvPr/>
        </p:nvSpPr>
        <p:spPr>
          <a:xfrm>
            <a:off x="-19050" y="198438"/>
            <a:ext cx="6103938" cy="64611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选择和使用图像的要素</a:t>
            </a:r>
            <a:r>
              <a: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除内容以外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8675" y="1687513"/>
            <a:ext cx="2492375" cy="6461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</a:rPr>
              <a:t>图像的风格</a:t>
            </a:r>
            <a:endParaRPr lang="zh-CN" altLang="en-US" sz="3600" b="1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397250" y="2003425"/>
            <a:ext cx="836613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246563" y="1268413"/>
            <a:ext cx="0" cy="216058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233863" y="1282700"/>
            <a:ext cx="60007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05" name="TextBox 17"/>
          <p:cNvSpPr txBox="1">
            <a:spLocks noChangeArrowheads="1"/>
          </p:cNvSpPr>
          <p:nvPr/>
        </p:nvSpPr>
        <p:spPr bwMode="auto">
          <a:xfrm>
            <a:off x="4886325" y="1101725"/>
            <a:ext cx="3671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形式一致：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是写实的还是结构图还是卡通</a:t>
            </a:r>
          </a:p>
        </p:txBody>
      </p:sp>
      <p:cxnSp>
        <p:nvCxnSpPr>
          <p:cNvPr id="103" name="直接箭头连接符 102"/>
          <p:cNvCxnSpPr/>
          <p:nvPr/>
        </p:nvCxnSpPr>
        <p:spPr>
          <a:xfrm>
            <a:off x="4271963" y="2009775"/>
            <a:ext cx="60007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07" name="TextBox 103"/>
          <p:cNvSpPr txBox="1">
            <a:spLocks noChangeArrowheads="1"/>
          </p:cNvSpPr>
          <p:nvPr/>
        </p:nvSpPr>
        <p:spPr bwMode="auto">
          <a:xfrm>
            <a:off x="4932363" y="182562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色调一致</a:t>
            </a:r>
          </a:p>
        </p:txBody>
      </p:sp>
      <p:cxnSp>
        <p:nvCxnSpPr>
          <p:cNvPr id="106" name="直接箭头连接符 105"/>
          <p:cNvCxnSpPr/>
          <p:nvPr/>
        </p:nvCxnSpPr>
        <p:spPr>
          <a:xfrm>
            <a:off x="4252913" y="3395663"/>
            <a:ext cx="60007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09" name="TextBox 106"/>
          <p:cNvSpPr txBox="1">
            <a:spLocks noChangeArrowheads="1"/>
          </p:cNvSpPr>
          <p:nvPr/>
        </p:nvSpPr>
        <p:spPr bwMode="auto">
          <a:xfrm>
            <a:off x="4787900" y="3203575"/>
            <a:ext cx="4108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内容一致（图像的主题和课件的主题）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971675" y="5778500"/>
            <a:ext cx="3441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427663" y="6070600"/>
            <a:ext cx="378936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补充图像常识</a:t>
            </a:r>
            <a:r>
              <a:rPr lang="en-US" altLang="zh-CN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使用图像前考虑的问题</a:t>
            </a:r>
            <a:endParaRPr lang="zh-CN" altLang="en-US" sz="1400" b="1" spc="3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2713" y="3038475"/>
            <a:ext cx="7772400" cy="111125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图像使用常见问题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16725" y="4691063"/>
            <a:ext cx="1987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课件之图像处理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55197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课件制作中图像使用主要问题</a:t>
            </a:r>
          </a:p>
        </p:txBody>
      </p:sp>
      <p:pic>
        <p:nvPicPr>
          <p:cNvPr id="921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8" y="1619250"/>
            <a:ext cx="591502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6990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课件中使用图片常见问题</a:t>
            </a:r>
          </a:p>
        </p:txBody>
      </p:sp>
      <p:pic>
        <p:nvPicPr>
          <p:cNvPr id="1024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3275" y="2001838"/>
            <a:ext cx="45116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图像变形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如何解决图像变形</a:t>
            </a:r>
          </a:p>
        </p:txBody>
      </p:sp>
      <p:sp>
        <p:nvSpPr>
          <p:cNvPr id="15" name="矩形 14"/>
          <p:cNvSpPr/>
          <p:nvPr/>
        </p:nvSpPr>
        <p:spPr>
          <a:xfrm>
            <a:off x="571500" y="2141538"/>
            <a:ext cx="203200" cy="1809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250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2881313"/>
            <a:ext cx="2747963" cy="158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1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75" y="2881313"/>
            <a:ext cx="5387975" cy="158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1835150" y="4702175"/>
            <a:ext cx="7294563" cy="369888"/>
            <a:chOff x="1835696" y="4702254"/>
            <a:chExt cx="7293488" cy="36933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835696" y="4868691"/>
              <a:ext cx="120949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57" name="TextBox 4"/>
            <p:cNvSpPr txBox="1">
              <a:spLocks noChangeArrowheads="1"/>
            </p:cNvSpPr>
            <p:nvPr/>
          </p:nvSpPr>
          <p:spPr bwMode="auto">
            <a:xfrm>
              <a:off x="3104778" y="4702254"/>
              <a:ext cx="60244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等比例缩放 设置幻灯片背景等图片背景时先编辑图片比例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1835150" y="5075238"/>
            <a:ext cx="3994150" cy="369887"/>
            <a:chOff x="1835696" y="5075892"/>
            <a:chExt cx="3992905" cy="369332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835696" y="5242329"/>
              <a:ext cx="120929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55" name="TextBox 22"/>
            <p:cNvSpPr txBox="1">
              <a:spLocks noChangeArrowheads="1"/>
            </p:cNvSpPr>
            <p:nvPr/>
          </p:nvSpPr>
          <p:spPr bwMode="auto">
            <a:xfrm>
              <a:off x="3104778" y="5075892"/>
              <a:ext cx="27238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留有空白或利用纯色填充</a:t>
              </a:r>
            </a:p>
          </p:txBody>
        </p:sp>
      </p:grp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03275" y="2463800"/>
            <a:ext cx="2039938" cy="2260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1" name="TextBox 90"/>
          <p:cNvSpPr txBox="1"/>
          <p:nvPr/>
        </p:nvSpPr>
        <p:spPr>
          <a:xfrm>
            <a:off x="-7938" y="760413"/>
            <a:ext cx="46990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课件中使用图片常见问题</a:t>
            </a:r>
          </a:p>
        </p:txBody>
      </p:sp>
      <p:pic>
        <p:nvPicPr>
          <p:cNvPr id="11268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3275" y="1700213"/>
            <a:ext cx="58959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冗余信息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如何删除图片上的冗余信息</a:t>
            </a:r>
          </a:p>
        </p:txBody>
      </p:sp>
      <p:sp>
        <p:nvSpPr>
          <p:cNvPr id="15" name="矩形 14"/>
          <p:cNvSpPr/>
          <p:nvPr/>
        </p:nvSpPr>
        <p:spPr>
          <a:xfrm>
            <a:off x="571500" y="1841500"/>
            <a:ext cx="203200" cy="1793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1835150" y="4846638"/>
            <a:ext cx="2608263" cy="368300"/>
            <a:chOff x="1835696" y="4702254"/>
            <a:chExt cx="2607910" cy="36933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835696" y="4869408"/>
              <a:ext cx="120951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88" name="TextBox 4"/>
            <p:cNvSpPr txBox="1">
              <a:spLocks noChangeArrowheads="1"/>
            </p:cNvSpPr>
            <p:nvPr/>
          </p:nvSpPr>
          <p:spPr bwMode="auto">
            <a:xfrm>
              <a:off x="3104778" y="4702254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裁切或遮挡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1835150" y="5219700"/>
            <a:ext cx="5738813" cy="369888"/>
            <a:chOff x="1835696" y="5075892"/>
            <a:chExt cx="5738319" cy="369332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835696" y="5242329"/>
              <a:ext cx="12079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86" name="TextBox 22"/>
            <p:cNvSpPr txBox="1">
              <a:spLocks noChangeArrowheads="1"/>
            </p:cNvSpPr>
            <p:nvPr/>
          </p:nvSpPr>
          <p:spPr bwMode="auto">
            <a:xfrm>
              <a:off x="3104778" y="5075892"/>
              <a:ext cx="44692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借助其它图像处理软件，如</a:t>
              </a:r>
              <a:r>
                <a:rPr lang="en-US" altLang="zh-CN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PHOTOSHOP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27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2636838"/>
            <a:ext cx="1574800" cy="156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78" name="TextBox 1"/>
          <p:cNvSpPr txBox="1">
            <a:spLocks noChangeArrowheads="1"/>
          </p:cNvSpPr>
          <p:nvPr/>
        </p:nvSpPr>
        <p:spPr bwMode="auto">
          <a:xfrm>
            <a:off x="1204913" y="4346575"/>
            <a:ext cx="1262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只需要小孩部分</a:t>
            </a:r>
          </a:p>
        </p:txBody>
      </p:sp>
      <p:sp>
        <p:nvSpPr>
          <p:cNvPr id="21" name="矩形 20"/>
          <p:cNvSpPr/>
          <p:nvPr/>
        </p:nvSpPr>
        <p:spPr>
          <a:xfrm>
            <a:off x="3163888" y="2463800"/>
            <a:ext cx="2039937" cy="2260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280" name="TextBox 24"/>
          <p:cNvSpPr txBox="1">
            <a:spLocks noChangeArrowheads="1"/>
          </p:cNvSpPr>
          <p:nvPr/>
        </p:nvSpPr>
        <p:spPr bwMode="auto">
          <a:xfrm>
            <a:off x="3608388" y="4346575"/>
            <a:ext cx="1108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如何去除水印</a:t>
            </a:r>
          </a:p>
        </p:txBody>
      </p:sp>
      <p:sp>
        <p:nvSpPr>
          <p:cNvPr id="26" name="矩形 25"/>
          <p:cNvSpPr/>
          <p:nvPr/>
        </p:nvSpPr>
        <p:spPr>
          <a:xfrm>
            <a:off x="5394325" y="2463800"/>
            <a:ext cx="3354388" cy="2260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282" name="TextBox 27"/>
          <p:cNvSpPr txBox="1">
            <a:spLocks noChangeArrowheads="1"/>
          </p:cNvSpPr>
          <p:nvPr/>
        </p:nvSpPr>
        <p:spPr bwMode="auto">
          <a:xfrm>
            <a:off x="6396038" y="4376738"/>
            <a:ext cx="1416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删除黑板上的文字</a:t>
            </a:r>
          </a:p>
        </p:txBody>
      </p:sp>
      <p:pic>
        <p:nvPicPr>
          <p:cNvPr id="11283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425" y="2560638"/>
            <a:ext cx="3024188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4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033713"/>
            <a:ext cx="1909763" cy="123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6990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课件中使用图片常见问题</a:t>
            </a:r>
          </a:p>
        </p:txBody>
      </p:sp>
      <p:pic>
        <p:nvPicPr>
          <p:cNvPr id="1229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3275" y="1700213"/>
            <a:ext cx="52038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图片模糊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如何寻找高质量的图片</a:t>
            </a:r>
          </a:p>
        </p:txBody>
      </p:sp>
      <p:sp>
        <p:nvSpPr>
          <p:cNvPr id="15" name="矩形 14"/>
          <p:cNvSpPr/>
          <p:nvPr/>
        </p:nvSpPr>
        <p:spPr>
          <a:xfrm>
            <a:off x="571500" y="1841500"/>
            <a:ext cx="203200" cy="1793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1835150" y="4846638"/>
            <a:ext cx="7280275" cy="368300"/>
            <a:chOff x="1835696" y="4702254"/>
            <a:chExt cx="7279061" cy="36933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835696" y="4869408"/>
              <a:ext cx="120947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05" name="TextBox 4"/>
            <p:cNvSpPr txBox="1">
              <a:spLocks noChangeArrowheads="1"/>
            </p:cNvSpPr>
            <p:nvPr/>
          </p:nvSpPr>
          <p:spPr bwMode="auto">
            <a:xfrm>
              <a:off x="3104778" y="4702254"/>
              <a:ext cx="600997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高质量图片来源：设计类网站 广告类网站 微软官方 </a:t>
              </a:r>
              <a:r>
                <a:rPr lang="en-US" altLang="zh-CN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WPS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1835150" y="5219700"/>
            <a:ext cx="2608263" cy="369888"/>
            <a:chOff x="1835696" y="5075892"/>
            <a:chExt cx="2607910" cy="369332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835696" y="5242329"/>
              <a:ext cx="120951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03" name="TextBox 22"/>
            <p:cNvSpPr txBox="1">
              <a:spLocks noChangeArrowheads="1"/>
            </p:cNvSpPr>
            <p:nvPr/>
          </p:nvSpPr>
          <p:spPr bwMode="auto">
            <a:xfrm>
              <a:off x="3104778" y="5075892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搜索的技巧</a:t>
              </a:r>
            </a:p>
          </p:txBody>
        </p:sp>
      </p:grpSp>
      <p:pic>
        <p:nvPicPr>
          <p:cNvPr id="1230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38" y="2349500"/>
            <a:ext cx="1714500" cy="189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01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2484438"/>
            <a:ext cx="1622425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7938" y="2162175"/>
            <a:ext cx="9151938" cy="2562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1" name="TextBox 90"/>
          <p:cNvSpPr txBox="1"/>
          <p:nvPr/>
        </p:nvSpPr>
        <p:spPr>
          <a:xfrm>
            <a:off x="-7938" y="760413"/>
            <a:ext cx="46990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课件中使用图片常见问题</a:t>
            </a:r>
          </a:p>
        </p:txBody>
      </p:sp>
      <p:pic>
        <p:nvPicPr>
          <p:cNvPr id="13316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3275" y="1700213"/>
            <a:ext cx="416560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图片背景透明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背景的编辑</a:t>
            </a:r>
          </a:p>
        </p:txBody>
      </p:sp>
      <p:sp>
        <p:nvSpPr>
          <p:cNvPr id="15" name="矩形 14"/>
          <p:cNvSpPr/>
          <p:nvPr/>
        </p:nvSpPr>
        <p:spPr>
          <a:xfrm>
            <a:off x="571500" y="1841500"/>
            <a:ext cx="203200" cy="1793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1835150" y="4846638"/>
            <a:ext cx="4668838" cy="368300"/>
            <a:chOff x="1835696" y="4702254"/>
            <a:chExt cx="4667769" cy="36933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835696" y="4869408"/>
              <a:ext cx="120939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30" name="TextBox 4"/>
            <p:cNvSpPr txBox="1">
              <a:spLocks noChangeArrowheads="1"/>
            </p:cNvSpPr>
            <p:nvPr/>
          </p:nvSpPr>
          <p:spPr bwMode="auto">
            <a:xfrm>
              <a:off x="3104778" y="4702254"/>
              <a:ext cx="33986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优先选择</a:t>
              </a:r>
              <a:r>
                <a:rPr lang="en-US" altLang="zh-CN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PNG</a:t>
              </a:r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或</a:t>
              </a:r>
              <a:r>
                <a:rPr lang="en-US" altLang="zh-CN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GIF</a:t>
              </a:r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格式的图片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1835150" y="5219700"/>
            <a:ext cx="4843463" cy="369888"/>
            <a:chOff x="1835696" y="5075892"/>
            <a:chExt cx="4842496" cy="369332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835696" y="5242329"/>
              <a:ext cx="12094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28" name="TextBox 22"/>
            <p:cNvSpPr txBox="1">
              <a:spLocks noChangeArrowheads="1"/>
            </p:cNvSpPr>
            <p:nvPr/>
          </p:nvSpPr>
          <p:spPr bwMode="auto">
            <a:xfrm>
              <a:off x="3104778" y="5075892"/>
              <a:ext cx="35734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PPT2010</a:t>
              </a:r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去除图片技巧和</a:t>
              </a:r>
              <a:r>
                <a:rPr lang="en-US" altLang="zh-CN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PS</a:t>
              </a:r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</a:t>
              </a:r>
            </a:p>
          </p:txBody>
        </p:sp>
      </p:grpSp>
      <p:pic>
        <p:nvPicPr>
          <p:cNvPr id="13325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2454275"/>
            <a:ext cx="2378075" cy="192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81263"/>
            <a:ext cx="2378075" cy="192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3150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问题二：利用好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中的绘制功能</a:t>
            </a:r>
          </a:p>
        </p:txBody>
      </p:sp>
      <p:pic>
        <p:nvPicPr>
          <p:cNvPr id="1433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3275" y="1700213"/>
            <a:ext cx="33004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绘制曲线与编辑顶点</a:t>
            </a:r>
          </a:p>
        </p:txBody>
      </p:sp>
      <p:sp>
        <p:nvSpPr>
          <p:cNvPr id="15" name="矩形 14"/>
          <p:cNvSpPr/>
          <p:nvPr/>
        </p:nvSpPr>
        <p:spPr>
          <a:xfrm>
            <a:off x="571500" y="1841500"/>
            <a:ext cx="203200" cy="1793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1835150" y="4846638"/>
            <a:ext cx="4786313" cy="368300"/>
            <a:chOff x="1835696" y="4702254"/>
            <a:chExt cx="4786392" cy="36933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835696" y="4869408"/>
              <a:ext cx="120810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58" name="TextBox 4"/>
            <p:cNvSpPr txBox="1">
              <a:spLocks noChangeArrowheads="1"/>
            </p:cNvSpPr>
            <p:nvPr/>
          </p:nvSpPr>
          <p:spPr bwMode="auto">
            <a:xfrm>
              <a:off x="3104778" y="4702254"/>
              <a:ext cx="351731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如何调整曲线</a:t>
              </a:r>
              <a:r>
                <a:rPr lang="en-US" altLang="zh-CN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顶点和锚点的使用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1835150" y="5219700"/>
            <a:ext cx="4686300" cy="369888"/>
            <a:chOff x="1835696" y="5075892"/>
            <a:chExt cx="4684485" cy="368777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835696" y="5242079"/>
              <a:ext cx="120920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56" name="TextBox 22"/>
            <p:cNvSpPr txBox="1">
              <a:spLocks noChangeArrowheads="1"/>
            </p:cNvSpPr>
            <p:nvPr/>
          </p:nvSpPr>
          <p:spPr bwMode="auto">
            <a:xfrm>
              <a:off x="3104778" y="5075892"/>
              <a:ext cx="3415403" cy="36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如何绘制圆环和以上的箭头形状</a:t>
              </a: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2700" y="2603500"/>
            <a:ext cx="9169400" cy="571500"/>
          </a:xfrm>
          <a:custGeom>
            <a:avLst/>
            <a:gdLst>
              <a:gd name="connsiteX0" fmla="*/ 0 w 9169400"/>
              <a:gd name="connsiteY0" fmla="*/ 571500 h 571500"/>
              <a:gd name="connsiteX1" fmla="*/ 2768600 w 9169400"/>
              <a:gd name="connsiteY1" fmla="*/ 558800 h 571500"/>
              <a:gd name="connsiteX2" fmla="*/ 3924300 w 9169400"/>
              <a:gd name="connsiteY2" fmla="*/ 0 h 571500"/>
              <a:gd name="connsiteX3" fmla="*/ 8204200 w 9169400"/>
              <a:gd name="connsiteY3" fmla="*/ 38100 h 571500"/>
              <a:gd name="connsiteX4" fmla="*/ 9169400 w 9169400"/>
              <a:gd name="connsiteY4" fmla="*/ 25400 h 571500"/>
              <a:gd name="connsiteX5" fmla="*/ 9169400 w 9169400"/>
              <a:gd name="connsiteY5" fmla="*/ 254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9400" h="571500">
                <a:moveTo>
                  <a:pt x="0" y="571500"/>
                </a:moveTo>
                <a:lnTo>
                  <a:pt x="2768600" y="558800"/>
                </a:lnTo>
                <a:lnTo>
                  <a:pt x="3924300" y="0"/>
                </a:lnTo>
                <a:lnTo>
                  <a:pt x="8204200" y="38100"/>
                </a:lnTo>
                <a:lnTo>
                  <a:pt x="9169400" y="25400"/>
                </a:lnTo>
                <a:lnTo>
                  <a:pt x="9169400" y="254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555875" y="3219450"/>
            <a:ext cx="3246438" cy="962025"/>
          </a:xfrm>
          <a:custGeom>
            <a:avLst/>
            <a:gdLst>
              <a:gd name="connsiteX0" fmla="*/ 0 w 2319883"/>
              <a:gd name="connsiteY0" fmla="*/ 0 h 936104"/>
              <a:gd name="connsiteX1" fmla="*/ 2319883 w 2319883"/>
              <a:gd name="connsiteY1" fmla="*/ 0 h 936104"/>
              <a:gd name="connsiteX2" fmla="*/ 2319883 w 2319883"/>
              <a:gd name="connsiteY2" fmla="*/ 936104 h 936104"/>
              <a:gd name="connsiteX3" fmla="*/ 0 w 2319883"/>
              <a:gd name="connsiteY3" fmla="*/ 936104 h 936104"/>
              <a:gd name="connsiteX4" fmla="*/ 0 w 2319883"/>
              <a:gd name="connsiteY4" fmla="*/ 0 h 936104"/>
              <a:gd name="connsiteX0" fmla="*/ 0 w 3246983"/>
              <a:gd name="connsiteY0" fmla="*/ 25400 h 961504"/>
              <a:gd name="connsiteX1" fmla="*/ 3246983 w 3246983"/>
              <a:gd name="connsiteY1" fmla="*/ 0 h 961504"/>
              <a:gd name="connsiteX2" fmla="*/ 2319883 w 3246983"/>
              <a:gd name="connsiteY2" fmla="*/ 961504 h 961504"/>
              <a:gd name="connsiteX3" fmla="*/ 0 w 3246983"/>
              <a:gd name="connsiteY3" fmla="*/ 961504 h 961504"/>
              <a:gd name="connsiteX4" fmla="*/ 0 w 3246983"/>
              <a:gd name="connsiteY4" fmla="*/ 25400 h 961504"/>
              <a:gd name="connsiteX0" fmla="*/ 863600 w 3246983"/>
              <a:gd name="connsiteY0" fmla="*/ 38100 h 961504"/>
              <a:gd name="connsiteX1" fmla="*/ 3246983 w 3246983"/>
              <a:gd name="connsiteY1" fmla="*/ 0 h 961504"/>
              <a:gd name="connsiteX2" fmla="*/ 2319883 w 3246983"/>
              <a:gd name="connsiteY2" fmla="*/ 961504 h 961504"/>
              <a:gd name="connsiteX3" fmla="*/ 0 w 3246983"/>
              <a:gd name="connsiteY3" fmla="*/ 961504 h 961504"/>
              <a:gd name="connsiteX4" fmla="*/ 863600 w 3246983"/>
              <a:gd name="connsiteY4" fmla="*/ 38100 h 961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6983" h="961504">
                <a:moveTo>
                  <a:pt x="863600" y="38100"/>
                </a:moveTo>
                <a:lnTo>
                  <a:pt x="3246983" y="0"/>
                </a:lnTo>
                <a:lnTo>
                  <a:pt x="2319883" y="961504"/>
                </a:lnTo>
                <a:lnTo>
                  <a:pt x="0" y="961504"/>
                </a:lnTo>
                <a:lnTo>
                  <a:pt x="863600" y="3810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6299200" y="3009900"/>
            <a:ext cx="2298700" cy="1017588"/>
          </a:xfrm>
          <a:custGeom>
            <a:avLst/>
            <a:gdLst>
              <a:gd name="connsiteX0" fmla="*/ 0 w 2298700"/>
              <a:gd name="connsiteY0" fmla="*/ 0 h 1613230"/>
              <a:gd name="connsiteX1" fmla="*/ 1727200 w 2298700"/>
              <a:gd name="connsiteY1" fmla="*/ 1612900 h 1613230"/>
              <a:gd name="connsiteX2" fmla="*/ 2298700 w 2298700"/>
              <a:gd name="connsiteY2" fmla="*/ 139700 h 1613230"/>
              <a:gd name="connsiteX0" fmla="*/ 0 w 2298700"/>
              <a:gd name="connsiteY0" fmla="*/ 0 h 1016642"/>
              <a:gd name="connsiteX1" fmla="*/ 1485900 w 2298700"/>
              <a:gd name="connsiteY1" fmla="*/ 1016000 h 1016642"/>
              <a:gd name="connsiteX2" fmla="*/ 2298700 w 2298700"/>
              <a:gd name="connsiteY2" fmla="*/ 139700 h 1016642"/>
              <a:gd name="connsiteX0" fmla="*/ 0 w 2298700"/>
              <a:gd name="connsiteY0" fmla="*/ 0 h 1017481"/>
              <a:gd name="connsiteX1" fmla="*/ 1485900 w 2298700"/>
              <a:gd name="connsiteY1" fmla="*/ 1016000 h 1017481"/>
              <a:gd name="connsiteX2" fmla="*/ 2298700 w 2298700"/>
              <a:gd name="connsiteY2" fmla="*/ 139700 h 101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1017481">
                <a:moveTo>
                  <a:pt x="0" y="0"/>
                </a:moveTo>
                <a:cubicBezTo>
                  <a:pt x="672041" y="794808"/>
                  <a:pt x="937683" y="980017"/>
                  <a:pt x="1485900" y="1016000"/>
                </a:cubicBezTo>
                <a:cubicBezTo>
                  <a:pt x="2034117" y="1051983"/>
                  <a:pt x="2201333" y="423333"/>
                  <a:pt x="2298700" y="1397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4351" name="组合 2"/>
          <p:cNvGrpSpPr>
            <a:grpSpLocks/>
          </p:cNvGrpSpPr>
          <p:nvPr/>
        </p:nvGrpSpPr>
        <p:grpSpPr bwMode="auto">
          <a:xfrm>
            <a:off x="6796088" y="4262438"/>
            <a:ext cx="1304925" cy="1304925"/>
            <a:chOff x="147696" y="3426435"/>
            <a:chExt cx="1888568" cy="1888568"/>
          </a:xfrm>
        </p:grpSpPr>
        <p:sp>
          <p:nvSpPr>
            <p:cNvPr id="20" name="椭圆 19"/>
            <p:cNvSpPr/>
            <p:nvPr/>
          </p:nvSpPr>
          <p:spPr>
            <a:xfrm>
              <a:off x="147696" y="3426435"/>
              <a:ext cx="1888568" cy="188856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731268" y="4010007"/>
              <a:ext cx="721424" cy="721424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4352" name="Freeform 10"/>
          <p:cNvSpPr>
            <a:spLocks/>
          </p:cNvSpPr>
          <p:nvPr/>
        </p:nvSpPr>
        <p:spPr bwMode="auto">
          <a:xfrm>
            <a:off x="536575" y="3832225"/>
            <a:ext cx="1014413" cy="869950"/>
          </a:xfrm>
          <a:custGeom>
            <a:avLst/>
            <a:gdLst>
              <a:gd name="T0" fmla="*/ 2147483647 w 1612"/>
              <a:gd name="T1" fmla="*/ 2147483647 h 1618"/>
              <a:gd name="T2" fmla="*/ 2147483647 w 1612"/>
              <a:gd name="T3" fmla="*/ 2147483647 h 1618"/>
              <a:gd name="T4" fmla="*/ 2147483647 w 1612"/>
              <a:gd name="T5" fmla="*/ 2147483647 h 1618"/>
              <a:gd name="T6" fmla="*/ 2147483647 w 1612"/>
              <a:gd name="T7" fmla="*/ 2147483647 h 1618"/>
              <a:gd name="T8" fmla="*/ 2147483647 w 1612"/>
              <a:gd name="T9" fmla="*/ 2147483647 h 1618"/>
              <a:gd name="T10" fmla="*/ 2147483647 w 1612"/>
              <a:gd name="T11" fmla="*/ 2147483647 h 1618"/>
              <a:gd name="T12" fmla="*/ 2147483647 w 1612"/>
              <a:gd name="T13" fmla="*/ 2147483647 h 1618"/>
              <a:gd name="T14" fmla="*/ 2147483647 w 1612"/>
              <a:gd name="T15" fmla="*/ 0 h 1618"/>
              <a:gd name="T16" fmla="*/ 2147483647 w 1612"/>
              <a:gd name="T17" fmla="*/ 2147483647 h 1618"/>
              <a:gd name="T18" fmla="*/ 2147483647 w 1612"/>
              <a:gd name="T19" fmla="*/ 2147483647 h 1618"/>
              <a:gd name="T20" fmla="*/ 2147483647 w 1612"/>
              <a:gd name="T21" fmla="*/ 2147483647 h 1618"/>
              <a:gd name="T22" fmla="*/ 2147483647 w 1612"/>
              <a:gd name="T23" fmla="*/ 2147483647 h 1618"/>
              <a:gd name="T24" fmla="*/ 2147483647 w 1612"/>
              <a:gd name="T25" fmla="*/ 2147483647 h 1618"/>
              <a:gd name="T26" fmla="*/ 2147483647 w 1612"/>
              <a:gd name="T27" fmla="*/ 2147483647 h 1618"/>
              <a:gd name="T28" fmla="*/ 2147483647 w 1612"/>
              <a:gd name="T29" fmla="*/ 2147483647 h 1618"/>
              <a:gd name="T30" fmla="*/ 2147483647 w 1612"/>
              <a:gd name="T31" fmla="*/ 2147483647 h 1618"/>
              <a:gd name="T32" fmla="*/ 2147483647 w 1612"/>
              <a:gd name="T33" fmla="*/ 2147483647 h 1618"/>
              <a:gd name="T34" fmla="*/ 2147483647 w 1612"/>
              <a:gd name="T35" fmla="*/ 2147483647 h 1618"/>
              <a:gd name="T36" fmla="*/ 2147483647 w 1612"/>
              <a:gd name="T37" fmla="*/ 2147483647 h 1618"/>
              <a:gd name="T38" fmla="*/ 2147483647 w 1612"/>
              <a:gd name="T39" fmla="*/ 2147483647 h 1618"/>
              <a:gd name="T40" fmla="*/ 2147483647 w 1612"/>
              <a:gd name="T41" fmla="*/ 2147483647 h 1618"/>
              <a:gd name="T42" fmla="*/ 2147483647 w 1612"/>
              <a:gd name="T43" fmla="*/ 2147483647 h 1618"/>
              <a:gd name="T44" fmla="*/ 2147483647 w 1612"/>
              <a:gd name="T45" fmla="*/ 2147483647 h 1618"/>
              <a:gd name="T46" fmla="*/ 2147483647 w 1612"/>
              <a:gd name="T47" fmla="*/ 2147483647 h 1618"/>
              <a:gd name="T48" fmla="*/ 2147483647 w 1612"/>
              <a:gd name="T49" fmla="*/ 2147483647 h 1618"/>
              <a:gd name="T50" fmla="*/ 2147483647 w 1612"/>
              <a:gd name="T51" fmla="*/ 2147483647 h 1618"/>
              <a:gd name="T52" fmla="*/ 2147483647 w 1612"/>
              <a:gd name="T53" fmla="*/ 2147483647 h 1618"/>
              <a:gd name="T54" fmla="*/ 2147483647 w 1612"/>
              <a:gd name="T55" fmla="*/ 2147483647 h 1618"/>
              <a:gd name="T56" fmla="*/ 2147483647 w 1612"/>
              <a:gd name="T57" fmla="*/ 2147483647 h 1618"/>
              <a:gd name="T58" fmla="*/ 2147483647 w 1612"/>
              <a:gd name="T59" fmla="*/ 2147483647 h 1618"/>
              <a:gd name="T60" fmla="*/ 2147483647 w 1612"/>
              <a:gd name="T61" fmla="*/ 2147483647 h 1618"/>
              <a:gd name="T62" fmla="*/ 2147483647 w 1612"/>
              <a:gd name="T63" fmla="*/ 2147483647 h 1618"/>
              <a:gd name="T64" fmla="*/ 2147483647 w 1612"/>
              <a:gd name="T65" fmla="*/ 2147483647 h 1618"/>
              <a:gd name="T66" fmla="*/ 2147483647 w 1612"/>
              <a:gd name="T67" fmla="*/ 2147483647 h 1618"/>
              <a:gd name="T68" fmla="*/ 2147483647 w 1612"/>
              <a:gd name="T69" fmla="*/ 2147483647 h 1618"/>
              <a:gd name="T70" fmla="*/ 2147483647 w 1612"/>
              <a:gd name="T71" fmla="*/ 2147483647 h 1618"/>
              <a:gd name="T72" fmla="*/ 2147483647 w 1612"/>
              <a:gd name="T73" fmla="*/ 2147483647 h 1618"/>
              <a:gd name="T74" fmla="*/ 2147483647 w 1612"/>
              <a:gd name="T75" fmla="*/ 2147483647 h 1618"/>
              <a:gd name="T76" fmla="*/ 2147483647 w 1612"/>
              <a:gd name="T77" fmla="*/ 2147483647 h 1618"/>
              <a:gd name="T78" fmla="*/ 2147483647 w 1612"/>
              <a:gd name="T79" fmla="*/ 2147483647 h 1618"/>
              <a:gd name="T80" fmla="*/ 2147483647 w 1612"/>
              <a:gd name="T81" fmla="*/ 2147483647 h 161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612" h="1618">
                <a:moveTo>
                  <a:pt x="464" y="966"/>
                </a:moveTo>
                <a:lnTo>
                  <a:pt x="464" y="966"/>
                </a:lnTo>
                <a:lnTo>
                  <a:pt x="418" y="892"/>
                </a:lnTo>
                <a:lnTo>
                  <a:pt x="378" y="822"/>
                </a:lnTo>
                <a:lnTo>
                  <a:pt x="342" y="754"/>
                </a:lnTo>
                <a:lnTo>
                  <a:pt x="310" y="690"/>
                </a:lnTo>
                <a:lnTo>
                  <a:pt x="280" y="630"/>
                </a:lnTo>
                <a:lnTo>
                  <a:pt x="256" y="572"/>
                </a:lnTo>
                <a:lnTo>
                  <a:pt x="234" y="520"/>
                </a:lnTo>
                <a:lnTo>
                  <a:pt x="214" y="472"/>
                </a:lnTo>
                <a:lnTo>
                  <a:pt x="184" y="390"/>
                </a:lnTo>
                <a:lnTo>
                  <a:pt x="166" y="328"/>
                </a:lnTo>
                <a:lnTo>
                  <a:pt x="156" y="290"/>
                </a:lnTo>
                <a:lnTo>
                  <a:pt x="152" y="276"/>
                </a:lnTo>
                <a:lnTo>
                  <a:pt x="244" y="300"/>
                </a:lnTo>
                <a:lnTo>
                  <a:pt x="34" y="0"/>
                </a:lnTo>
                <a:lnTo>
                  <a:pt x="0" y="396"/>
                </a:lnTo>
                <a:lnTo>
                  <a:pt x="82" y="294"/>
                </a:lnTo>
                <a:lnTo>
                  <a:pt x="86" y="308"/>
                </a:lnTo>
                <a:lnTo>
                  <a:pt x="98" y="350"/>
                </a:lnTo>
                <a:lnTo>
                  <a:pt x="120" y="414"/>
                </a:lnTo>
                <a:lnTo>
                  <a:pt x="152" y="500"/>
                </a:lnTo>
                <a:lnTo>
                  <a:pt x="174" y="550"/>
                </a:lnTo>
                <a:lnTo>
                  <a:pt x="200" y="604"/>
                </a:lnTo>
                <a:lnTo>
                  <a:pt x="228" y="662"/>
                </a:lnTo>
                <a:lnTo>
                  <a:pt x="260" y="722"/>
                </a:lnTo>
                <a:lnTo>
                  <a:pt x="296" y="788"/>
                </a:lnTo>
                <a:lnTo>
                  <a:pt x="336" y="856"/>
                </a:lnTo>
                <a:lnTo>
                  <a:pt x="382" y="926"/>
                </a:lnTo>
                <a:lnTo>
                  <a:pt x="430" y="998"/>
                </a:lnTo>
                <a:lnTo>
                  <a:pt x="472" y="1052"/>
                </a:lnTo>
                <a:lnTo>
                  <a:pt x="514" y="1104"/>
                </a:lnTo>
                <a:lnTo>
                  <a:pt x="558" y="1152"/>
                </a:lnTo>
                <a:lnTo>
                  <a:pt x="602" y="1196"/>
                </a:lnTo>
                <a:lnTo>
                  <a:pt x="650" y="1238"/>
                </a:lnTo>
                <a:lnTo>
                  <a:pt x="696" y="1278"/>
                </a:lnTo>
                <a:lnTo>
                  <a:pt x="744" y="1314"/>
                </a:lnTo>
                <a:lnTo>
                  <a:pt x="794" y="1348"/>
                </a:lnTo>
                <a:lnTo>
                  <a:pt x="842" y="1380"/>
                </a:lnTo>
                <a:lnTo>
                  <a:pt x="892" y="1408"/>
                </a:lnTo>
                <a:lnTo>
                  <a:pt x="942" y="1434"/>
                </a:lnTo>
                <a:lnTo>
                  <a:pt x="990" y="1458"/>
                </a:lnTo>
                <a:lnTo>
                  <a:pt x="1038" y="1480"/>
                </a:lnTo>
                <a:lnTo>
                  <a:pt x="1086" y="1500"/>
                </a:lnTo>
                <a:lnTo>
                  <a:pt x="1134" y="1518"/>
                </a:lnTo>
                <a:lnTo>
                  <a:pt x="1180" y="1534"/>
                </a:lnTo>
                <a:lnTo>
                  <a:pt x="1224" y="1548"/>
                </a:lnTo>
                <a:lnTo>
                  <a:pt x="1268" y="1560"/>
                </a:lnTo>
                <a:lnTo>
                  <a:pt x="1350" y="1580"/>
                </a:lnTo>
                <a:lnTo>
                  <a:pt x="1424" y="1596"/>
                </a:lnTo>
                <a:lnTo>
                  <a:pt x="1486" y="1606"/>
                </a:lnTo>
                <a:lnTo>
                  <a:pt x="1540" y="1612"/>
                </a:lnTo>
                <a:lnTo>
                  <a:pt x="1578" y="1616"/>
                </a:lnTo>
                <a:lnTo>
                  <a:pt x="1612" y="1618"/>
                </a:lnTo>
                <a:lnTo>
                  <a:pt x="1580" y="1616"/>
                </a:lnTo>
                <a:lnTo>
                  <a:pt x="1540" y="1612"/>
                </a:lnTo>
                <a:lnTo>
                  <a:pt x="1488" y="1606"/>
                </a:lnTo>
                <a:lnTo>
                  <a:pt x="1426" y="1594"/>
                </a:lnTo>
                <a:lnTo>
                  <a:pt x="1354" y="1578"/>
                </a:lnTo>
                <a:lnTo>
                  <a:pt x="1274" y="1558"/>
                </a:lnTo>
                <a:lnTo>
                  <a:pt x="1230" y="1544"/>
                </a:lnTo>
                <a:lnTo>
                  <a:pt x="1186" y="1530"/>
                </a:lnTo>
                <a:lnTo>
                  <a:pt x="1142" y="1512"/>
                </a:lnTo>
                <a:lnTo>
                  <a:pt x="1096" y="1494"/>
                </a:lnTo>
                <a:lnTo>
                  <a:pt x="1048" y="1474"/>
                </a:lnTo>
                <a:lnTo>
                  <a:pt x="1002" y="1450"/>
                </a:lnTo>
                <a:lnTo>
                  <a:pt x="954" y="1426"/>
                </a:lnTo>
                <a:lnTo>
                  <a:pt x="906" y="1398"/>
                </a:lnTo>
                <a:lnTo>
                  <a:pt x="858" y="1368"/>
                </a:lnTo>
                <a:lnTo>
                  <a:pt x="810" y="1336"/>
                </a:lnTo>
                <a:lnTo>
                  <a:pt x="764" y="1300"/>
                </a:lnTo>
                <a:lnTo>
                  <a:pt x="718" y="1262"/>
                </a:lnTo>
                <a:lnTo>
                  <a:pt x="672" y="1220"/>
                </a:lnTo>
                <a:lnTo>
                  <a:pt x="626" y="1176"/>
                </a:lnTo>
                <a:lnTo>
                  <a:pt x="584" y="1128"/>
                </a:lnTo>
                <a:lnTo>
                  <a:pt x="542" y="1078"/>
                </a:lnTo>
                <a:lnTo>
                  <a:pt x="502" y="1024"/>
                </a:lnTo>
                <a:lnTo>
                  <a:pt x="464" y="966"/>
                </a:lnTo>
                <a:close/>
              </a:path>
            </a:pathLst>
          </a:custGeom>
          <a:solidFill>
            <a:srgbClr val="6019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3150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问题二：利用好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中的绘制功能</a:t>
            </a:r>
          </a:p>
        </p:txBody>
      </p:sp>
      <p:pic>
        <p:nvPicPr>
          <p:cNvPr id="1536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3275" y="1700213"/>
            <a:ext cx="2262188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用好渐变填充</a:t>
            </a:r>
          </a:p>
        </p:txBody>
      </p:sp>
      <p:sp>
        <p:nvSpPr>
          <p:cNvPr id="15" name="矩形 14"/>
          <p:cNvSpPr/>
          <p:nvPr/>
        </p:nvSpPr>
        <p:spPr>
          <a:xfrm>
            <a:off x="571500" y="1841500"/>
            <a:ext cx="203200" cy="1793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1835150" y="4846638"/>
            <a:ext cx="2608263" cy="368300"/>
            <a:chOff x="1835696" y="4702254"/>
            <a:chExt cx="2607910" cy="36933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835696" y="4869408"/>
              <a:ext cx="120951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77" name="TextBox 4"/>
            <p:cNvSpPr txBox="1">
              <a:spLocks noChangeArrowheads="1"/>
            </p:cNvSpPr>
            <p:nvPr/>
          </p:nvSpPr>
          <p:spPr bwMode="auto">
            <a:xfrm>
              <a:off x="3104778" y="4702254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填充的类型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1835150" y="5219700"/>
            <a:ext cx="2146300" cy="369888"/>
            <a:chOff x="1835696" y="5075892"/>
            <a:chExt cx="2146245" cy="369332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835696" y="5242329"/>
              <a:ext cx="120805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75" name="TextBox 22"/>
            <p:cNvSpPr txBox="1">
              <a:spLocks noChangeArrowheads="1"/>
            </p:cNvSpPr>
            <p:nvPr/>
          </p:nvSpPr>
          <p:spPr bwMode="auto">
            <a:xfrm>
              <a:off x="3104778" y="5075892"/>
              <a:ext cx="8771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透明度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1042988" y="2636838"/>
            <a:ext cx="2355850" cy="1223962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537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675" y="2636838"/>
            <a:ext cx="4505325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6736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利用好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中的绘制功能</a:t>
            </a:r>
          </a:p>
        </p:txBody>
      </p:sp>
      <p:pic>
        <p:nvPicPr>
          <p:cNvPr id="1638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3275" y="1557338"/>
            <a:ext cx="7832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请绘制以下图形效果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400" spc="300">
                <a:latin typeface="微软雅黑" pitchFamily="34" charset="-122"/>
                <a:ea typeface="微软雅黑" pitchFamily="34" charset="-122"/>
              </a:rPr>
              <a:t>注意填充和对象叠加次序其它案例请参考教材</a:t>
            </a:r>
          </a:p>
        </p:txBody>
      </p:sp>
      <p:sp>
        <p:nvSpPr>
          <p:cNvPr id="15" name="矩形 14"/>
          <p:cNvSpPr/>
          <p:nvPr/>
        </p:nvSpPr>
        <p:spPr>
          <a:xfrm>
            <a:off x="571500" y="1697038"/>
            <a:ext cx="203200" cy="1809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Oval 38"/>
          <p:cNvSpPr>
            <a:spLocks noChangeArrowheads="1"/>
          </p:cNvSpPr>
          <p:nvPr/>
        </p:nvSpPr>
        <p:spPr bwMode="gray">
          <a:xfrm>
            <a:off x="3705225" y="1617663"/>
            <a:ext cx="4827588" cy="4916487"/>
          </a:xfrm>
          <a:prstGeom prst="ellipse">
            <a:avLst/>
          </a:prstGeom>
          <a:gradFill rotWithShape="1">
            <a:gsLst>
              <a:gs pos="0">
                <a:schemeClr val="bg2">
                  <a:alpha val="48000"/>
                </a:schemeClr>
              </a:gs>
              <a:gs pos="100000">
                <a:schemeClr val="bg2">
                  <a:gamma/>
                  <a:tint val="0"/>
                  <a:invGamma/>
                  <a:alpha val="8000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6395" name="Oval 40"/>
          <p:cNvSpPr>
            <a:spLocks noChangeArrowheads="1"/>
          </p:cNvSpPr>
          <p:nvPr/>
        </p:nvSpPr>
        <p:spPr bwMode="gray">
          <a:xfrm>
            <a:off x="3559175" y="2606675"/>
            <a:ext cx="2884488" cy="31337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8999"/>
              </a:srgb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396" name="Oval 43"/>
          <p:cNvSpPr>
            <a:spLocks noChangeArrowheads="1"/>
          </p:cNvSpPr>
          <p:nvPr/>
        </p:nvSpPr>
        <p:spPr bwMode="gray">
          <a:xfrm>
            <a:off x="6376988" y="3255963"/>
            <a:ext cx="1001712" cy="1044575"/>
          </a:xfrm>
          <a:prstGeom prst="ellipse">
            <a:avLst/>
          </a:prstGeom>
          <a:solidFill>
            <a:srgbClr val="1BABE5">
              <a:alpha val="1019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397" name="Oval 49"/>
          <p:cNvSpPr>
            <a:spLocks noChangeArrowheads="1"/>
          </p:cNvSpPr>
          <p:nvPr/>
        </p:nvSpPr>
        <p:spPr bwMode="gray">
          <a:xfrm>
            <a:off x="3573463" y="2622550"/>
            <a:ext cx="2854325" cy="3097213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398" name="Oval 44"/>
          <p:cNvSpPr>
            <a:spLocks noChangeArrowheads="1"/>
          </p:cNvSpPr>
          <p:nvPr/>
        </p:nvSpPr>
        <p:spPr bwMode="gray">
          <a:xfrm>
            <a:off x="6088063" y="4171950"/>
            <a:ext cx="1293812" cy="1350963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8999"/>
              </a:srgb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sp>
        <p:nvSpPr>
          <p:cNvPr id="16399" name="Oval 51"/>
          <p:cNvSpPr>
            <a:spLocks noChangeArrowheads="1"/>
          </p:cNvSpPr>
          <p:nvPr/>
        </p:nvSpPr>
        <p:spPr bwMode="gray">
          <a:xfrm>
            <a:off x="6103938" y="4186238"/>
            <a:ext cx="1254125" cy="1317625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ransition spd="slow"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387826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问将图片分解为线条</a:t>
            </a:r>
          </a:p>
        </p:txBody>
      </p:sp>
      <p:pic>
        <p:nvPicPr>
          <p:cNvPr id="1741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3275" y="1700213"/>
            <a:ext cx="59245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矢量图片：特别是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WMF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格式图片素材</a:t>
            </a:r>
          </a:p>
        </p:txBody>
      </p:sp>
      <p:sp>
        <p:nvSpPr>
          <p:cNvPr id="15" name="矩形 14"/>
          <p:cNvSpPr/>
          <p:nvPr/>
        </p:nvSpPr>
        <p:spPr>
          <a:xfrm>
            <a:off x="571500" y="1841500"/>
            <a:ext cx="203200" cy="1793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418" name="TextBox 1"/>
          <p:cNvSpPr txBox="1">
            <a:spLocks noChangeArrowheads="1"/>
          </p:cNvSpPr>
          <p:nvPr/>
        </p:nvSpPr>
        <p:spPr bwMode="auto">
          <a:xfrm>
            <a:off x="2268538" y="2420938"/>
            <a:ext cx="25463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参考案例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PPT2010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版自我说明</a:t>
            </a:r>
          </a:p>
        </p:txBody>
      </p:sp>
      <p:sp>
        <p:nvSpPr>
          <p:cNvPr id="17419" name="TextBox 1"/>
          <p:cNvSpPr txBox="1">
            <a:spLocks noChangeArrowheads="1"/>
          </p:cNvSpPr>
          <p:nvPr/>
        </p:nvSpPr>
        <p:spPr bwMode="auto">
          <a:xfrm>
            <a:off x="2273300" y="2859088"/>
            <a:ext cx="29337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处理素材：将图片转为为线条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.wmf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49446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问题四：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中图像技巧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替换图像</a:t>
            </a:r>
          </a:p>
        </p:txBody>
      </p:sp>
      <p:pic>
        <p:nvPicPr>
          <p:cNvPr id="1843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3275" y="1557338"/>
            <a:ext cx="81851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>
                <a:latin typeface="微软雅黑" pitchFamily="34" charset="-122"/>
                <a:ea typeface="微软雅黑" pitchFamily="34" charset="-122"/>
              </a:rPr>
              <a:t>如果让你替换下面图像，你会如何做？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spc="300">
                <a:latin typeface="微软雅黑" pitchFamily="34" charset="-122"/>
                <a:ea typeface="微软雅黑" pitchFamily="34" charset="-122"/>
              </a:rPr>
              <a:t>替换图像让修改</a:t>
            </a:r>
            <a:r>
              <a:rPr lang="en-US" altLang="zh-CN" sz="1200" spc="3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spc="300">
                <a:latin typeface="微软雅黑" pitchFamily="34" charset="-122"/>
                <a:ea typeface="微软雅黑" pitchFamily="34" charset="-122"/>
              </a:rPr>
              <a:t>模板更容易</a:t>
            </a:r>
          </a:p>
        </p:txBody>
      </p:sp>
      <p:sp>
        <p:nvSpPr>
          <p:cNvPr id="15" name="矩形 14"/>
          <p:cNvSpPr/>
          <p:nvPr/>
        </p:nvSpPr>
        <p:spPr>
          <a:xfrm>
            <a:off x="571500" y="1697038"/>
            <a:ext cx="203200" cy="1809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-7938" y="2997200"/>
            <a:ext cx="9151938" cy="14398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8443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2990850"/>
            <a:ext cx="184785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5435600" y="2997200"/>
            <a:ext cx="84138" cy="1439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flipH="1">
            <a:off x="5243513" y="3006725"/>
            <a:ext cx="144462" cy="1439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526256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中图像色彩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黑白与彩色</a:t>
            </a:r>
          </a:p>
        </p:txBody>
      </p:sp>
      <p:pic>
        <p:nvPicPr>
          <p:cNvPr id="1945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3275" y="1557338"/>
            <a:ext cx="780256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如何我需要一个图片为黑白或部分为黑白如何做？</a:t>
            </a:r>
          </a:p>
        </p:txBody>
      </p:sp>
      <p:sp>
        <p:nvSpPr>
          <p:cNvPr id="15" name="矩形 14"/>
          <p:cNvSpPr/>
          <p:nvPr/>
        </p:nvSpPr>
        <p:spPr>
          <a:xfrm>
            <a:off x="571500" y="1697038"/>
            <a:ext cx="203200" cy="1809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515" y="2186686"/>
            <a:ext cx="3078045" cy="30575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177597"/>
            <a:ext cx="3096344" cy="30757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526256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中图像色彩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黑白与彩色</a:t>
            </a:r>
          </a:p>
        </p:txBody>
      </p:sp>
      <p:pic>
        <p:nvPicPr>
          <p:cNvPr id="2048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3275" y="1557338"/>
            <a:ext cx="7456488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我需要一个如这张幻灯一样的图片背景如何做？</a:t>
            </a:r>
          </a:p>
        </p:txBody>
      </p:sp>
      <p:sp>
        <p:nvSpPr>
          <p:cNvPr id="15" name="矩形 14"/>
          <p:cNvSpPr/>
          <p:nvPr/>
        </p:nvSpPr>
        <p:spPr>
          <a:xfrm>
            <a:off x="571500" y="1697038"/>
            <a:ext cx="203200" cy="1809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490" name="矩形 3"/>
          <p:cNvSpPr>
            <a:spLocks noChangeArrowheads="1"/>
          </p:cNvSpPr>
          <p:nvPr/>
        </p:nvSpPr>
        <p:spPr bwMode="auto">
          <a:xfrm>
            <a:off x="830263" y="2420938"/>
            <a:ext cx="8642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教师讲解可具体参考 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http://www.qiexing.com/post/cai-background-image.html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49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825" y="2790825"/>
            <a:ext cx="4162425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385286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中图像模糊效果</a:t>
            </a:r>
          </a:p>
        </p:txBody>
      </p:sp>
      <p:pic>
        <p:nvPicPr>
          <p:cNvPr id="2150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3275" y="1557338"/>
            <a:ext cx="62420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为了强化一部分信息</a:t>
            </a:r>
            <a:r>
              <a:rPr lang="en-US" altLang="zh-CN" sz="2400" spc="30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spc="300">
                <a:latin typeface="微软雅黑" pitchFamily="34" charset="-122"/>
                <a:ea typeface="微软雅黑" pitchFamily="34" charset="-122"/>
              </a:rPr>
              <a:t>可以利用模糊对比</a:t>
            </a:r>
          </a:p>
        </p:txBody>
      </p:sp>
      <p:sp>
        <p:nvSpPr>
          <p:cNvPr id="15" name="矩形 14"/>
          <p:cNvSpPr/>
          <p:nvPr/>
        </p:nvSpPr>
        <p:spPr>
          <a:xfrm>
            <a:off x="571500" y="1697038"/>
            <a:ext cx="203200" cy="1809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1514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2428875"/>
            <a:ext cx="304165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2433638"/>
            <a:ext cx="3076575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6" name="TextBox 1"/>
          <p:cNvSpPr txBox="1">
            <a:spLocks noChangeArrowheads="1"/>
          </p:cNvSpPr>
          <p:nvPr/>
        </p:nvSpPr>
        <p:spPr bwMode="auto">
          <a:xfrm>
            <a:off x="1123950" y="4914900"/>
            <a:ext cx="3878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你知道如何实现图像的模糊效果吗？</a:t>
            </a:r>
          </a:p>
        </p:txBody>
      </p:sp>
    </p:spTree>
  </p:cSld>
  <p:clrMapOvr>
    <a:masterClrMapping/>
  </p:clrMapOvr>
  <p:transition spd="slow"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1087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图像处理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图像和文字的排版设置</a:t>
            </a:r>
            <a:endParaRPr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253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6" name="TextBox 1"/>
          <p:cNvSpPr txBox="1">
            <a:spLocks noChangeArrowheads="1"/>
          </p:cNvSpPr>
          <p:nvPr/>
        </p:nvSpPr>
        <p:spPr bwMode="auto">
          <a:xfrm>
            <a:off x="1350963" y="2484438"/>
            <a:ext cx="69564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latin typeface="微软雅黑" panose="020B0503020204020204" pitchFamily="34" charset="-122"/>
                <a:ea typeface="微软雅黑" panose="020B0503020204020204" pitchFamily="34" charset="-122"/>
              </a:rPr>
              <a:t>参考书中相应案例</a:t>
            </a:r>
            <a:endParaRPr lang="en-US" altLang="zh-CN" sz="6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P83</a:t>
            </a:r>
          </a:p>
        </p:txBody>
      </p:sp>
    </p:spTree>
  </p:cSld>
  <p:clrMapOvr>
    <a:masterClrMapping/>
  </p:clrMapOvr>
  <p:transition spd="slow"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1087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图像处理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如何实现单击放大照片</a:t>
            </a:r>
            <a:endParaRPr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355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0" name="TextBox 1"/>
          <p:cNvSpPr txBox="1">
            <a:spLocks noChangeArrowheads="1"/>
          </p:cNvSpPr>
          <p:nvPr/>
        </p:nvSpPr>
        <p:spPr bwMode="auto">
          <a:xfrm>
            <a:off x="1350963" y="2484438"/>
            <a:ext cx="6904037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latin typeface="微软雅黑" panose="020B0503020204020204" pitchFamily="34" charset="-122"/>
                <a:ea typeface="微软雅黑" panose="020B0503020204020204" pitchFamily="34" charset="-122"/>
              </a:rPr>
              <a:t>参考相应</a:t>
            </a:r>
            <a:r>
              <a:rPr lang="en-US" altLang="zh-CN" sz="6600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600" b="1"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endParaRPr lang="en-US" altLang="zh-CN" sz="6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插入对象的方法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也可使用动画实现</a:t>
            </a:r>
          </a:p>
        </p:txBody>
      </p:sp>
    </p:spTree>
  </p:cSld>
  <p:clrMapOvr>
    <a:masterClrMapping/>
  </p:clrMapOvr>
  <p:transition spd="slow"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51986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图像处理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如何设计图像的呈现方式</a:t>
            </a:r>
            <a:endParaRPr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457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4" name="TextBox 1"/>
          <p:cNvSpPr txBox="1">
            <a:spLocks noChangeArrowheads="1"/>
          </p:cNvSpPr>
          <p:nvPr/>
        </p:nvSpPr>
        <p:spPr bwMode="auto">
          <a:xfrm>
            <a:off x="1350963" y="2484438"/>
            <a:ext cx="6904037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latin typeface="微软雅黑" panose="020B0503020204020204" pitchFamily="34" charset="-122"/>
                <a:ea typeface="微软雅黑" panose="020B0503020204020204" pitchFamily="34" charset="-122"/>
              </a:rPr>
              <a:t>参考相应</a:t>
            </a:r>
            <a:r>
              <a:rPr lang="en-US" altLang="zh-CN" sz="6600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600" b="1"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endParaRPr lang="en-US" altLang="zh-CN" sz="6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插入对象的方法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也可使用动画实现</a:t>
            </a:r>
          </a:p>
        </p:txBody>
      </p:sp>
    </p:spTree>
  </p:cSld>
  <p:clrMapOvr>
    <a:masterClrMapping/>
  </p:clrMapOvr>
  <p:transition spd="slow"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16401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图像处理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辅助工具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PS</a:t>
            </a:r>
            <a:endParaRPr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560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8" name="TextBox 1"/>
          <p:cNvSpPr txBox="1">
            <a:spLocks noChangeArrowheads="1"/>
          </p:cNvSpPr>
          <p:nvPr/>
        </p:nvSpPr>
        <p:spPr bwMode="auto">
          <a:xfrm>
            <a:off x="1350963" y="2484438"/>
            <a:ext cx="63468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latin typeface="微软雅黑" panose="020B0503020204020204" pitchFamily="34" charset="-122"/>
                <a:ea typeface="微软雅黑" panose="020B0503020204020204" pitchFamily="34" charset="-122"/>
              </a:rPr>
              <a:t>参考</a:t>
            </a:r>
            <a:r>
              <a:rPr lang="en-US" altLang="zh-CN" sz="6600" b="1">
                <a:latin typeface="微软雅黑" panose="020B0503020204020204" pitchFamily="34" charset="-122"/>
                <a:ea typeface="微软雅黑" panose="020B0503020204020204" pitchFamily="34" charset="-122"/>
              </a:rPr>
              <a:t>PPT-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辅助部分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-PS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工具的介绍和使用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mtClean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2778</TotalTime>
  <Words>798</Words>
  <Application>Microsoft Office PowerPoint</Application>
  <PresentationFormat>全屏显示(4:3)</PresentationFormat>
  <Paragraphs>124</Paragraphs>
  <Slides>23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9" baseType="lpstr">
      <vt:lpstr>宋体</vt:lpstr>
      <vt:lpstr>微软雅黑</vt:lpstr>
      <vt:lpstr>汉仪综艺体繁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图像使用常见问题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学教育技术，上教育技术论坛！http://www.etthink.com</dc:title>
  <dc:creator>且行</dc:creator>
  <cp:lastModifiedBy>xt256.com</cp:lastModifiedBy>
  <cp:revision>167</cp:revision>
  <dcterms:created xsi:type="dcterms:W3CDTF">2010-08-29T13:13:54Z</dcterms:created>
  <dcterms:modified xsi:type="dcterms:W3CDTF">2018-03-14T07:46:18Z</dcterms:modified>
</cp:coreProperties>
</file>