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8" r:id="rId2"/>
    <p:sldId id="350" r:id="rId3"/>
    <p:sldId id="352" r:id="rId4"/>
    <p:sldId id="353" r:id="rId5"/>
    <p:sldId id="319" r:id="rId6"/>
    <p:sldId id="354" r:id="rId7"/>
    <p:sldId id="355" r:id="rId8"/>
    <p:sldId id="356" r:id="rId9"/>
    <p:sldId id="357" r:id="rId10"/>
    <p:sldId id="358" r:id="rId11"/>
    <p:sldId id="361" r:id="rId12"/>
    <p:sldId id="362" r:id="rId13"/>
    <p:sldId id="359" r:id="rId14"/>
    <p:sldId id="363" r:id="rId15"/>
    <p:sldId id="364" r:id="rId16"/>
    <p:sldId id="365" r:id="rId17"/>
    <p:sldId id="360" r:id="rId18"/>
    <p:sldId id="366" r:id="rId19"/>
    <p:sldId id="367" r:id="rId20"/>
    <p:sldId id="368" r:id="rId21"/>
    <p:sldId id="369" r:id="rId22"/>
    <p:sldId id="370" r:id="rId23"/>
    <p:sldId id="371" r:id="rId24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1" autoAdjust="0"/>
    <p:restoredTop sz="91826" autoAdjust="0"/>
  </p:normalViewPr>
  <p:slideViewPr>
    <p:cSldViewPr>
      <p:cViewPr varScale="1">
        <p:scale>
          <a:sx n="83" d="100"/>
          <a:sy n="83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8C199E-725B-4DCC-A83B-A10553AE2041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F04842-7530-4964-A200-521352A6A57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课件作品与商业作品之间的区别，了解</a:t>
            </a:r>
            <a:r>
              <a:rPr lang="en-US" altLang="zh-CN"/>
              <a:t>PPT</a:t>
            </a:r>
            <a:r>
              <a:rPr lang="zh-CN" altLang="en-US"/>
              <a:t>可以做什么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304AEE6-4376-4ED2-947F-E6B9393FA544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课件作品与商业作品之间的区别，了解</a:t>
            </a:r>
            <a:r>
              <a:rPr lang="en-US" altLang="zh-CN"/>
              <a:t>PPT</a:t>
            </a:r>
            <a:r>
              <a:rPr lang="zh-CN" altLang="en-US"/>
              <a:t>可以做什么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DDF9009-F8CD-42CD-8A6F-4A8EC99E0B43}" type="slidenum">
              <a:rPr lang="zh-CN" altLang="en-US"/>
              <a:pPr eaLnBrk="1" hangingPunct="1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7B77498-C33C-4AFD-8432-8267C5733A48}" type="slidenum">
              <a:rPr lang="zh-CN" altLang="en-US"/>
              <a:pPr eaLnBrk="1" hangingPunct="1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E9208B9-AF76-499C-8083-AED93315D0DC}" type="slidenum">
              <a:rPr lang="zh-CN" altLang="en-US"/>
              <a:pPr eaLnBrk="1" hangingPunct="1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A3A3C78-F610-4CED-8391-74F7EB3BB211}" type="slidenum">
              <a:rPr lang="zh-CN" altLang="en-US"/>
              <a:pPr eaLnBrk="1" hangingPunct="1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A25AAEF-6B26-4514-A263-A52E6627D700}" type="slidenum">
              <a:rPr lang="zh-CN" altLang="en-US"/>
              <a:pPr eaLnBrk="1" hangingPunct="1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924A25C-592F-43A2-903B-DBACB1E22641}" type="slidenum">
              <a:rPr lang="zh-CN" altLang="en-US"/>
              <a:pPr eaLnBrk="1" hangingPunct="1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5EC7C8D-FD19-49F1-BD98-4E634E88F4E8}" type="slidenum">
              <a:rPr lang="zh-CN" altLang="en-US"/>
              <a:pPr eaLnBrk="1" hangingPunct="1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D61CE95-F518-49A0-9412-1ECF849731DC}" type="slidenum">
              <a:rPr lang="zh-CN" altLang="en-US"/>
              <a:pPr eaLnBrk="1" hangingPunct="1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F922580-3F61-439F-9596-6031F74644BA}" type="slidenum">
              <a:rPr lang="zh-CN" altLang="en-US"/>
              <a:pPr eaLnBrk="1" hangingPunct="1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0FC583B-5DEA-4642-9556-09AA8734A0B2}" type="slidenum">
              <a:rPr lang="zh-CN" altLang="en-US"/>
              <a:pPr eaLnBrk="1" hangingPunct="1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05B9405-E5C9-4C94-B01E-245429C43F7D}" type="slidenum">
              <a:rPr lang="zh-CN" altLang="en-US"/>
              <a:pPr eaLnBrk="1" hangingPunct="1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A4BFC98-F706-4984-90AD-DDC6030B6C83}" type="slidenum">
              <a:rPr lang="zh-CN" altLang="en-US"/>
              <a:pPr eaLnBrk="1" hangingPunct="1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5084DDD-DD8D-4658-9193-3BF9A238F5F6}" type="slidenum">
              <a:rPr lang="zh-CN" altLang="en-US"/>
              <a:pPr eaLnBrk="1" hangingPunct="1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C9F431D-4762-4A9C-AFC7-77192426E232}" type="slidenum">
              <a:rPr lang="zh-CN" altLang="en-US"/>
              <a:pPr eaLnBrk="1" hangingPunct="1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721121F-3318-4D51-9499-C6FA1E091D1B}" type="slidenum">
              <a:rPr lang="zh-CN" altLang="en-US"/>
              <a:pPr eaLnBrk="1" hangingPunct="1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A03AF1D-3361-4F00-BCE3-229CABB9FEAF}" type="slidenum">
              <a:rPr lang="zh-CN" altLang="en-US"/>
              <a:pPr eaLnBrk="1" hangingPunct="1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2387D6B-76E6-47F9-A907-05CEDC0F401B}" type="slidenum">
              <a:rPr lang="zh-CN" altLang="en-US"/>
              <a:pPr eaLnBrk="1" hangingPunct="1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277D7C3-92B5-4CA7-990B-E71ABD4FF5AE}" type="slidenum">
              <a:rPr lang="zh-CN" altLang="en-US"/>
              <a:pPr eaLnBrk="1" hangingPunct="1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F20EF11-9A01-4771-A251-8415FFFAC186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99AB479-0D50-4DCD-AF10-AECA814B6CDF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2843808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983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1C14902-C663-4C4B-BDDB-2D948CEB880F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0F8527C-6411-486C-93B6-82E052BCC20F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2699792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627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61EED64-B923-427E-B870-C9AF0A64E24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F053EE0-255B-422E-8A05-1B15862A3E5C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2771800" y="6385406"/>
            <a:ext cx="3672408" cy="499978"/>
            <a:chOff x="3203848" y="6385406"/>
            <a:chExt cx="3672408" cy="49997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13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3D9A207-E946-4156-86E7-CE1AD358357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5E61CB2-AE28-48F0-81C5-A7F78F542D89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2771800" y="6385406"/>
            <a:ext cx="3672408" cy="499978"/>
            <a:chOff x="3203848" y="6385406"/>
            <a:chExt cx="3672408" cy="499978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896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33FEF1-873E-4268-8D34-93F2B001F270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84B63A7-D1E1-43D8-9A36-0FEDBE0575C5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2771800" y="6385406"/>
            <a:ext cx="3672408" cy="499978"/>
            <a:chOff x="3203848" y="6385406"/>
            <a:chExt cx="3672408" cy="499978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1268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983C651-280A-43DA-A2E9-02BBD41ABB80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B47BA00-C179-4270-844A-607C2CCA5463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2771800" y="6385406"/>
            <a:ext cx="3672408" cy="499978"/>
            <a:chOff x="3203848" y="6385406"/>
            <a:chExt cx="3672408" cy="499978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9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578B475-A553-4CB0-A94D-91B156C5FAB1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55E9A33-D9DD-4923-99F9-2CFE50961265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2771800" y="6385406"/>
            <a:ext cx="3672408" cy="499978"/>
            <a:chOff x="3203848" y="6385406"/>
            <a:chExt cx="3672408" cy="499978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580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DBF59F7-BD69-42E9-AE65-6802EBC68EE9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AB2FE37-45C7-4509-A27A-45A3EEA463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00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C282060-FDB1-4958-9939-8D9CB49955EB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73E6656-E4E4-4523-A0F0-0940FF5E6CB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54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283B468-B79F-4442-905B-AE099238D32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79C8CE8-BBDF-4E80-9083-638FF02225D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28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3377497-CC8C-4DD1-B043-BC2B81454B1E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60C83A4-F50B-4C5A-BB87-8E376A17C1E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65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6524625"/>
            <a:ext cx="288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Box 7"/>
          <p:cNvSpPr txBox="1">
            <a:spLocks noChangeArrowheads="1"/>
          </p:cNvSpPr>
          <p:nvPr/>
        </p:nvSpPr>
        <p:spPr bwMode="auto">
          <a:xfrm>
            <a:off x="3663950" y="6572250"/>
            <a:ext cx="27066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有教学问题</a:t>
            </a:r>
            <a:r>
              <a:rPr lang="en-US" altLang="zh-CN" sz="1000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000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上教育技术论坛 </a:t>
            </a:r>
            <a:r>
              <a:rPr lang="en-US" altLang="zh-CN" sz="1000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ETTHINK.COM</a:t>
            </a:r>
            <a:endParaRPr lang="zh-CN" altLang="en-US" sz="1000">
              <a:solidFill>
                <a:srgbClr val="7F7F7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62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64" descr="2.png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1109" r="5246" b="1813"/>
          <a:stretch>
            <a:fillRect/>
          </a:stretch>
        </p:blipFill>
        <p:spPr bwMode="auto">
          <a:xfrm>
            <a:off x="0" y="0"/>
            <a:ext cx="914400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5875" y="1641475"/>
            <a:ext cx="70564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POWERPOINT</a:t>
            </a:r>
            <a:r>
              <a:rPr lang="zh-CN" altLang="en-US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让教学更精彩</a:t>
            </a:r>
          </a:p>
        </p:txBody>
      </p:sp>
      <p:sp>
        <p:nvSpPr>
          <p:cNvPr id="13317" name="TextBox 15"/>
          <p:cNvSpPr txBox="1">
            <a:spLocks noChangeArrowheads="1"/>
          </p:cNvSpPr>
          <p:nvPr/>
        </p:nvSpPr>
        <p:spPr bwMode="auto">
          <a:xfrm>
            <a:off x="7919654" y="3948113"/>
            <a:ext cx="829059" cy="345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620" tIns="33810" rIns="67620" bIns="338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裴鹏飞</a:t>
            </a:r>
          </a:p>
        </p:txBody>
      </p:sp>
      <p:sp>
        <p:nvSpPr>
          <p:cNvPr id="13318" name="矩形 1"/>
          <p:cNvSpPr>
            <a:spLocks noChangeArrowheads="1"/>
          </p:cNvSpPr>
          <p:nvPr/>
        </p:nvSpPr>
        <p:spPr bwMode="auto">
          <a:xfrm>
            <a:off x="6497549" y="4365625"/>
            <a:ext cx="2438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xchyppf@gmail.com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850" y="2593975"/>
            <a:ext cx="84963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 </a:t>
            </a:r>
            <a:r>
              <a:rPr lang="zh-CN" altLang="en-US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pic>
        <p:nvPicPr>
          <p:cNvPr id="13320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5549900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5632450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接连接符 24"/>
          <p:cNvCxnSpPr/>
          <p:nvPr/>
        </p:nvCxnSpPr>
        <p:spPr>
          <a:xfrm>
            <a:off x="2825750" y="6210300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203848" y="6309320"/>
            <a:ext cx="3672408" cy="499978"/>
            <a:chOff x="3203848" y="6385406"/>
            <a:chExt cx="3672408" cy="499978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2713" y="3038475"/>
            <a:ext cx="7772400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教学设计解决什么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9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课件之教学设计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36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7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38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839628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如果教学中需要制作课件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你会考虑哪些问题：</a:t>
            </a:r>
          </a:p>
        </p:txBody>
      </p:sp>
      <p:pic>
        <p:nvPicPr>
          <p:cNvPr id="15395" name="Picture 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1125538"/>
            <a:ext cx="18986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96" name="TextBox 1"/>
          <p:cNvSpPr txBox="1">
            <a:spLocks noChangeArrowheads="1"/>
          </p:cNvSpPr>
          <p:nvPr/>
        </p:nvSpPr>
        <p:spPr bwMode="auto">
          <a:xfrm>
            <a:off x="3338513" y="2349500"/>
            <a:ext cx="5032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如果对小学儿童讲解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，你会使用课件吗？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如果需要制作课件，您会考虑哪些问题？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638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40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1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1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1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839628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如果教学中需要制作课件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你会考虑哪些问题：</a:t>
            </a:r>
          </a:p>
        </p:txBody>
      </p:sp>
      <p:sp>
        <p:nvSpPr>
          <p:cNvPr id="94" name="矩形 93"/>
          <p:cNvSpPr/>
          <p:nvPr/>
        </p:nvSpPr>
        <p:spPr>
          <a:xfrm>
            <a:off x="465138" y="148431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420" name="TextBox 98"/>
          <p:cNvSpPr txBox="1">
            <a:spLocks noChangeArrowheads="1"/>
          </p:cNvSpPr>
          <p:nvPr/>
        </p:nvSpPr>
        <p:spPr bwMode="auto">
          <a:xfrm>
            <a:off x="900113" y="1474788"/>
            <a:ext cx="8032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制作课件的目的不在于纯粹展现教学内容，而在于利用课件解决教学中的问题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21" name="TextBox 3"/>
          <p:cNvSpPr txBox="1">
            <a:spLocks noChangeArrowheads="1"/>
          </p:cNvSpPr>
          <p:nvPr/>
        </p:nvSpPr>
        <p:spPr bwMode="auto">
          <a:xfrm>
            <a:off x="1754188" y="1908175"/>
            <a:ext cx="61864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列出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的教学中需要学生学会哪些内容和解决哪些问题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22" name="TextBox 96"/>
          <p:cNvSpPr txBox="1">
            <a:spLocks noChangeArrowheads="1"/>
          </p:cNvSpPr>
          <p:nvPr/>
        </p:nvSpPr>
        <p:spPr bwMode="auto">
          <a:xfrm>
            <a:off x="1747838" y="2281238"/>
            <a:ext cx="5080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哪些问题需要使用课件来解决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课件的优势参考第一讲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23" name="TextBox 97"/>
          <p:cNvSpPr txBox="1">
            <a:spLocks noChangeArrowheads="1"/>
          </p:cNvSpPr>
          <p:nvPr/>
        </p:nvSpPr>
        <p:spPr bwMode="auto">
          <a:xfrm>
            <a:off x="1776413" y="2708275"/>
            <a:ext cx="2954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利用课件如何解决这些问题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519113" y="313055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425" name="TextBox 98"/>
          <p:cNvSpPr txBox="1">
            <a:spLocks noChangeArrowheads="1"/>
          </p:cNvSpPr>
          <p:nvPr/>
        </p:nvSpPr>
        <p:spPr bwMode="auto">
          <a:xfrm>
            <a:off x="952500" y="3122613"/>
            <a:ext cx="7672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如何利用课件解决这些问题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即课件的使用问题：时间、顺序、信息呈现等</a:t>
            </a:r>
          </a:p>
        </p:txBody>
      </p:sp>
      <p:sp>
        <p:nvSpPr>
          <p:cNvPr id="16426" name="TextBox 102"/>
          <p:cNvSpPr txBox="1">
            <a:spLocks noChangeArrowheads="1"/>
          </p:cNvSpPr>
          <p:nvPr/>
        </p:nvSpPr>
        <p:spPr bwMode="auto">
          <a:xfrm>
            <a:off x="1776413" y="3524250"/>
            <a:ext cx="272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教师的教学不是播放课件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27" name="TextBox 103"/>
          <p:cNvSpPr txBox="1">
            <a:spLocks noChangeArrowheads="1"/>
          </p:cNvSpPr>
          <p:nvPr/>
        </p:nvSpPr>
        <p:spPr bwMode="auto">
          <a:xfrm>
            <a:off x="1784350" y="3933825"/>
            <a:ext cx="6186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不需要把自己的备课的过程，所说的每一句话都放到课件中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28" name="TextBox 104"/>
          <p:cNvSpPr txBox="1">
            <a:spLocks noChangeArrowheads="1"/>
          </p:cNvSpPr>
          <p:nvPr/>
        </p:nvSpPr>
        <p:spPr bwMode="auto">
          <a:xfrm>
            <a:off x="1784350" y="4367213"/>
            <a:ext cx="5978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课件应能够让教师灵活选择每一部分内容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课件的导航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741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2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743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17442" name="TextBox 93"/>
          <p:cNvSpPr txBox="1">
            <a:spLocks noChangeArrowheads="1"/>
          </p:cNvSpPr>
          <p:nvPr/>
        </p:nvSpPr>
        <p:spPr bwMode="auto">
          <a:xfrm>
            <a:off x="374650" y="1730375"/>
            <a:ext cx="6191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解决的问题</a:t>
            </a:r>
            <a:r>
              <a:rPr lang="en-US" altLang="zh-CN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课件导航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77978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课件制作教学设计要考虑的两个主要问题：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030663" y="2636838"/>
            <a:ext cx="2403475" cy="0"/>
          </a:xfrm>
          <a:prstGeom prst="line">
            <a:avLst/>
          </a:prstGeom>
          <a:ln w="38100">
            <a:solidFill>
              <a:srgbClr val="92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382588" y="2636838"/>
            <a:ext cx="3087687" cy="0"/>
          </a:xfrm>
          <a:prstGeom prst="line">
            <a:avLst/>
          </a:prstGeom>
          <a:ln w="38100">
            <a:solidFill>
              <a:srgbClr val="92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925638" y="2636838"/>
            <a:ext cx="0" cy="1296987"/>
          </a:xfrm>
          <a:prstGeom prst="line">
            <a:avLst/>
          </a:prstGeom>
          <a:ln w="38100">
            <a:solidFill>
              <a:srgbClr val="92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47" name="TextBox 20"/>
          <p:cNvSpPr txBox="1">
            <a:spLocks noChangeArrowheads="1"/>
          </p:cNvSpPr>
          <p:nvPr/>
        </p:nvSpPr>
        <p:spPr bwMode="auto">
          <a:xfrm>
            <a:off x="542925" y="4221163"/>
            <a:ext cx="3211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内容不求全面（参考教材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P34)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5197475" y="2636838"/>
            <a:ext cx="12700" cy="1296987"/>
          </a:xfrm>
          <a:prstGeom prst="straightConnector1">
            <a:avLst/>
          </a:prstGeom>
          <a:ln w="38100">
            <a:solidFill>
              <a:srgbClr val="92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49" name="TextBox 16383"/>
          <p:cNvSpPr txBox="1">
            <a:spLocks noChangeArrowheads="1"/>
          </p:cNvSpPr>
          <p:nvPr/>
        </p:nvSpPr>
        <p:spPr bwMode="auto">
          <a:xfrm>
            <a:off x="3905250" y="4221163"/>
            <a:ext cx="3878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必须提供灵活的内容选择和控制方式</a:t>
            </a:r>
          </a:p>
        </p:txBody>
      </p:sp>
      <p:sp>
        <p:nvSpPr>
          <p:cNvPr id="17450" name="TextBox 16384"/>
          <p:cNvSpPr txBox="1">
            <a:spLocks noChangeArrowheads="1"/>
          </p:cNvSpPr>
          <p:nvPr/>
        </p:nvSpPr>
        <p:spPr bwMode="auto">
          <a:xfrm>
            <a:off x="3924300" y="4581525"/>
            <a:ext cx="5153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有的把导航设计归为课件的界面设计一部分，但如果从教学过程考虑，也可归为教学设计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843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845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6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18466" name="TextBox 93"/>
          <p:cNvSpPr txBox="1">
            <a:spLocks noChangeArrowheads="1"/>
          </p:cNvSpPr>
          <p:nvPr/>
        </p:nvSpPr>
        <p:spPr bwMode="auto">
          <a:xfrm>
            <a:off x="909638" y="1268413"/>
            <a:ext cx="3878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及时反馈原则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课件制作中教学设计几个基本原则：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846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205038"/>
            <a:ext cx="494347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70" name="TextBox 1"/>
          <p:cNvSpPr txBox="1">
            <a:spLocks noChangeArrowheads="1"/>
          </p:cNvSpPr>
          <p:nvPr/>
        </p:nvSpPr>
        <p:spPr bwMode="auto">
          <a:xfrm>
            <a:off x="1763713" y="4367213"/>
            <a:ext cx="6340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行为主义的程序教学思想揭示了及时反馈（强化）规律在学习过程中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的重要作用，课件制作中用户做出选择必须及时提供相应的反馈信息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45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6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7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7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7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7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7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47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7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8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8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8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8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8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19490" name="TextBox 93"/>
          <p:cNvSpPr txBox="1">
            <a:spLocks noChangeArrowheads="1"/>
          </p:cNvSpPr>
          <p:nvPr/>
        </p:nvSpPr>
        <p:spPr bwMode="auto">
          <a:xfrm>
            <a:off x="909638" y="1268413"/>
            <a:ext cx="32623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结构化原则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课件制作中教学设计几个基本原则：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93" name="TextBox 1"/>
          <p:cNvSpPr txBox="1">
            <a:spLocks noChangeArrowheads="1"/>
          </p:cNvSpPr>
          <p:nvPr/>
        </p:nvSpPr>
        <p:spPr bwMode="auto">
          <a:xfrm>
            <a:off x="4522788" y="3297238"/>
            <a:ext cx="4111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结构化的内容结构化呈现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顺序，包含、并列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….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2100263"/>
            <a:ext cx="3306762" cy="291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95" name="TextBox 96"/>
          <p:cNvSpPr txBox="1">
            <a:spLocks noChangeArrowheads="1"/>
          </p:cNvSpPr>
          <p:nvPr/>
        </p:nvSpPr>
        <p:spPr bwMode="auto">
          <a:xfrm>
            <a:off x="4500563" y="3738563"/>
            <a:ext cx="4110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结构化组织内容：概念图、纲要、表格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96" name="TextBox 100"/>
          <p:cNvSpPr txBox="1">
            <a:spLocks noChangeArrowheads="1"/>
          </p:cNvSpPr>
          <p:nvPr/>
        </p:nvSpPr>
        <p:spPr bwMode="auto">
          <a:xfrm>
            <a:off x="4484688" y="4170363"/>
            <a:ext cx="4110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组块化呈现信息，并遵循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规律。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48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9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050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20514" name="TextBox 93"/>
          <p:cNvSpPr txBox="1">
            <a:spLocks noChangeArrowheads="1"/>
          </p:cNvSpPr>
          <p:nvPr/>
        </p:nvSpPr>
        <p:spPr bwMode="auto">
          <a:xfrm>
            <a:off x="909638" y="1268413"/>
            <a:ext cx="44942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多样化呈现原则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课件制作中教学设计几个基本原则：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5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2205038"/>
            <a:ext cx="2794000" cy="268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8" name="TextBox 2"/>
          <p:cNvSpPr txBox="1">
            <a:spLocks noChangeArrowheads="1"/>
          </p:cNvSpPr>
          <p:nvPr/>
        </p:nvSpPr>
        <p:spPr bwMode="auto">
          <a:xfrm>
            <a:off x="4319588" y="3933825"/>
            <a:ext cx="3976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媒体组合应用的规律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多通道传输信息</a:t>
            </a:r>
          </a:p>
        </p:txBody>
      </p:sp>
      <p:sp>
        <p:nvSpPr>
          <p:cNvPr id="20519" name="TextBox 98"/>
          <p:cNvSpPr txBox="1">
            <a:spLocks noChangeArrowheads="1"/>
          </p:cNvSpPr>
          <p:nvPr/>
        </p:nvSpPr>
        <p:spPr bwMode="auto">
          <a:xfrm>
            <a:off x="4284663" y="4475163"/>
            <a:ext cx="2722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传播学中的重复作用原理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50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1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1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1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1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152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3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3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3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21538" name="TextBox 93"/>
          <p:cNvSpPr txBox="1">
            <a:spLocks noChangeArrowheads="1"/>
          </p:cNvSpPr>
          <p:nvPr/>
        </p:nvSpPr>
        <p:spPr bwMode="auto">
          <a:xfrm>
            <a:off x="909638" y="1268413"/>
            <a:ext cx="4762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简化</a:t>
            </a:r>
            <a:r>
              <a:rPr lang="en-US" altLang="zh-CN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情境化原则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课件制作中教学设计几个基本原则：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5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2420938"/>
            <a:ext cx="2984500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4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2420938"/>
            <a:ext cx="2703512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253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4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255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22562" name="TextBox 93"/>
          <p:cNvSpPr txBox="1">
            <a:spLocks noChangeArrowheads="1"/>
          </p:cNvSpPr>
          <p:nvPr/>
        </p:nvSpPr>
        <p:spPr bwMode="auto">
          <a:xfrm>
            <a:off x="949325" y="1400175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基于教学流程</a:t>
            </a:r>
            <a:endParaRPr lang="en-US" altLang="zh-CN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课件制作中几种常见的导航方法：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65" name="TextBox 1"/>
          <p:cNvSpPr txBox="1">
            <a:spLocks noChangeArrowheads="1"/>
          </p:cNvSpPr>
          <p:nvPr/>
        </p:nvSpPr>
        <p:spPr bwMode="auto">
          <a:xfrm>
            <a:off x="2189163" y="2565400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导入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新授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22566" name="TextBox 96"/>
          <p:cNvSpPr txBox="1">
            <a:spLocks noChangeArrowheads="1"/>
          </p:cNvSpPr>
          <p:nvPr/>
        </p:nvSpPr>
        <p:spPr bwMode="auto">
          <a:xfrm>
            <a:off x="2195513" y="2997200"/>
            <a:ext cx="2705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生字词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课文讲解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….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67" name="TextBox 97"/>
          <p:cNvSpPr txBox="1">
            <a:spLocks noChangeArrowheads="1"/>
          </p:cNvSpPr>
          <p:nvPr/>
        </p:nvSpPr>
        <p:spPr bwMode="auto">
          <a:xfrm>
            <a:off x="2211388" y="3429000"/>
            <a:ext cx="3152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实验原理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实验过程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实验小结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55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57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8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23586" name="TextBox 93"/>
          <p:cNvSpPr txBox="1">
            <a:spLocks noChangeArrowheads="1"/>
          </p:cNvSpPr>
          <p:nvPr/>
        </p:nvSpPr>
        <p:spPr bwMode="auto">
          <a:xfrm>
            <a:off x="949325" y="1400175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基于内容结构</a:t>
            </a:r>
            <a:endParaRPr lang="en-US" altLang="zh-CN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课件制作中几种常见的导航方法：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89" name="TextBox 1"/>
          <p:cNvSpPr txBox="1">
            <a:spLocks noChangeArrowheads="1"/>
          </p:cNvSpPr>
          <p:nvPr/>
        </p:nvSpPr>
        <p:spPr bwMode="auto">
          <a:xfrm>
            <a:off x="2189163" y="2565400"/>
            <a:ext cx="110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章节结构</a:t>
            </a:r>
          </a:p>
        </p:txBody>
      </p:sp>
      <p:sp>
        <p:nvSpPr>
          <p:cNvPr id="23590" name="TextBox 96"/>
          <p:cNvSpPr txBox="1">
            <a:spLocks noChangeArrowheads="1"/>
          </p:cNvSpPr>
          <p:nvPr/>
        </p:nvSpPr>
        <p:spPr bwMode="auto">
          <a:xfrm>
            <a:off x="2195513" y="2997200"/>
            <a:ext cx="1338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知识点结构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457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8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9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9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9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9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9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459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9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60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60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60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60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60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24610" name="TextBox 93"/>
          <p:cNvSpPr txBox="1">
            <a:spLocks noChangeArrowheads="1"/>
          </p:cNvSpPr>
          <p:nvPr/>
        </p:nvSpPr>
        <p:spPr bwMode="auto">
          <a:xfrm>
            <a:off x="949325" y="1400175"/>
            <a:ext cx="4467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基于教学活动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任务情境</a:t>
            </a:r>
            <a:endParaRPr lang="en-US" altLang="zh-CN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66579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课件制作中几种常见的导航方法：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613" name="TextBox 1"/>
          <p:cNvSpPr txBox="1">
            <a:spLocks noChangeArrowheads="1"/>
          </p:cNvSpPr>
          <p:nvPr/>
        </p:nvSpPr>
        <p:spPr bwMode="auto">
          <a:xfrm>
            <a:off x="2189163" y="2565400"/>
            <a:ext cx="434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根据内容设置相应的教学活动或任务序列</a:t>
            </a:r>
          </a:p>
        </p:txBody>
      </p:sp>
      <p:sp>
        <p:nvSpPr>
          <p:cNvPr id="24614" name="TextBox 96"/>
          <p:cNvSpPr txBox="1">
            <a:spLocks noChangeArrowheads="1"/>
          </p:cNvSpPr>
          <p:nvPr/>
        </p:nvSpPr>
        <p:spPr bwMode="auto">
          <a:xfrm>
            <a:off x="2195513" y="2997200"/>
            <a:ext cx="410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提供活动或解决问题的条件（工具）等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038475"/>
            <a:ext cx="6121400" cy="10382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课件教学设计过程</a:t>
            </a:r>
            <a:endParaRPr lang="zh-CN" alt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9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课件之教学设计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662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3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3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3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3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4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4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4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664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4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4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4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5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5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5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26658" name="TextBox 93"/>
          <p:cNvSpPr txBox="1">
            <a:spLocks noChangeArrowheads="1"/>
          </p:cNvSpPr>
          <p:nvPr/>
        </p:nvSpPr>
        <p:spPr bwMode="auto">
          <a:xfrm>
            <a:off x="949325" y="1400175"/>
            <a:ext cx="757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高效的方法：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结合教案或已有的教学设计方案修改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47831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课件教学设计一般过程：</a:t>
            </a:r>
          </a:p>
        </p:txBody>
      </p:sp>
      <p:sp>
        <p:nvSpPr>
          <p:cNvPr id="100" name="矩形 99"/>
          <p:cNvSpPr/>
          <p:nvPr/>
        </p:nvSpPr>
        <p:spPr>
          <a:xfrm>
            <a:off x="422275" y="151288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61" name="TextBox 1"/>
          <p:cNvSpPr txBox="1">
            <a:spLocks noChangeArrowheads="1"/>
          </p:cNvSpPr>
          <p:nvPr/>
        </p:nvSpPr>
        <p:spPr bwMode="auto">
          <a:xfrm>
            <a:off x="1835150" y="2205038"/>
            <a:ext cx="6486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课 件作为一种教学方法，应当描述课件解决的问题和解决方式</a:t>
            </a:r>
          </a:p>
        </p:txBody>
      </p:sp>
      <p:sp>
        <p:nvSpPr>
          <p:cNvPr id="26662" name="TextBox 96"/>
          <p:cNvSpPr txBox="1">
            <a:spLocks noChangeArrowheads="1"/>
          </p:cNvSpPr>
          <p:nvPr/>
        </p:nvSpPr>
        <p:spPr bwMode="auto">
          <a:xfrm>
            <a:off x="1854200" y="2678113"/>
            <a:ext cx="6516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课件作为一种内容加工方式：应当说明内容的呈现顺序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方式等</a:t>
            </a:r>
          </a:p>
        </p:txBody>
      </p:sp>
      <p:sp>
        <p:nvSpPr>
          <p:cNvPr id="3" name="矩形 2"/>
          <p:cNvSpPr/>
          <p:nvPr/>
        </p:nvSpPr>
        <p:spPr>
          <a:xfrm>
            <a:off x="1530350" y="1984375"/>
            <a:ext cx="6989763" cy="12287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箭头连接符 4"/>
          <p:cNvCxnSpPr>
            <a:stCxn id="3" idx="2"/>
          </p:cNvCxnSpPr>
          <p:nvPr/>
        </p:nvCxnSpPr>
        <p:spPr>
          <a:xfrm flipH="1">
            <a:off x="5024438" y="3213100"/>
            <a:ext cx="1587" cy="647700"/>
          </a:xfrm>
          <a:prstGeom prst="straightConnector1">
            <a:avLst/>
          </a:prstGeom>
          <a:ln w="38100">
            <a:solidFill>
              <a:srgbClr val="92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65" name="TextBox 6"/>
          <p:cNvSpPr txBox="1">
            <a:spLocks noChangeArrowheads="1"/>
          </p:cNvSpPr>
          <p:nvPr/>
        </p:nvSpPr>
        <p:spPr bwMode="auto">
          <a:xfrm>
            <a:off x="2157413" y="4116388"/>
            <a:ext cx="6289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依靠这样描述，制作者能够确定课件的结构和功能，能够利用工具按要求制作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出课件。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765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67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47831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课件教学设计一般过程：</a:t>
            </a:r>
          </a:p>
        </p:txBody>
      </p:sp>
      <p:pic>
        <p:nvPicPr>
          <p:cNvPr id="276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031875"/>
            <a:ext cx="3651250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8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1047750"/>
            <a:ext cx="4670425" cy="36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867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8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69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70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47831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课件教学设计一般过程：</a:t>
            </a:r>
          </a:p>
        </p:txBody>
      </p:sp>
      <p:pic>
        <p:nvPicPr>
          <p:cNvPr id="2870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031875"/>
            <a:ext cx="3651250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70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1047750"/>
            <a:ext cx="4670425" cy="36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038475"/>
            <a:ext cx="6121400" cy="10382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</a:t>
            </a: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知识可视化</a:t>
            </a:r>
            <a:endParaRPr lang="zh-CN" alt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9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课件之教学设计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072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3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3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3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3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3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3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3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074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4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4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4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4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4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4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47831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课件中的内容设计和加工：</a:t>
            </a:r>
          </a:p>
        </p:txBody>
      </p:sp>
      <p:pic>
        <p:nvPicPr>
          <p:cNvPr id="3075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1196975"/>
            <a:ext cx="6032500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174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75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5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5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5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76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7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7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7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9525" y="300038"/>
            <a:ext cx="57102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课件中的内容设计和加工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P38</a:t>
            </a:r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：</a:t>
            </a:r>
          </a:p>
        </p:txBody>
      </p:sp>
      <p:pic>
        <p:nvPicPr>
          <p:cNvPr id="3177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268413"/>
            <a:ext cx="761047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277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78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8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8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8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8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8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8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279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9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9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9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9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9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9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9525" y="300038"/>
            <a:ext cx="57229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课件中的内容设计和加工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P39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：</a:t>
            </a:r>
          </a:p>
        </p:txBody>
      </p:sp>
      <p:pic>
        <p:nvPicPr>
          <p:cNvPr id="3280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941388"/>
            <a:ext cx="73533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379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80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381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2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9525" y="300038"/>
            <a:ext cx="563880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课件中的知识可视化方法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P48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</a:p>
        </p:txBody>
      </p:sp>
      <p:pic>
        <p:nvPicPr>
          <p:cNvPr id="338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489075"/>
            <a:ext cx="4557713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828" name="TextBox 1"/>
          <p:cNvSpPr txBox="1">
            <a:spLocks noChangeArrowheads="1"/>
          </p:cNvSpPr>
          <p:nvPr/>
        </p:nvSpPr>
        <p:spPr bwMode="auto">
          <a:xfrm>
            <a:off x="5032375" y="3644900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提供实物或图像等方法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481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82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2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3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3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3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3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3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483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3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4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4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4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4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84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9525" y="300038"/>
            <a:ext cx="563880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课件中的知识可视化方法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P48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</a:p>
        </p:txBody>
      </p:sp>
      <p:sp>
        <p:nvSpPr>
          <p:cNvPr id="34851" name="TextBox 1"/>
          <p:cNvSpPr txBox="1">
            <a:spLocks noChangeArrowheads="1"/>
          </p:cNvSpPr>
          <p:nvPr/>
        </p:nvSpPr>
        <p:spPr bwMode="auto">
          <a:xfrm>
            <a:off x="5032375" y="3644900"/>
            <a:ext cx="3057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制作示意或模型图</a:t>
            </a:r>
          </a:p>
        </p:txBody>
      </p:sp>
      <p:pic>
        <p:nvPicPr>
          <p:cNvPr id="3485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484313"/>
            <a:ext cx="46101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85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586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课件中的教学设计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9525" y="300038"/>
            <a:ext cx="563880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课件中的知识可视化方法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P48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</a:p>
        </p:txBody>
      </p:sp>
      <p:sp>
        <p:nvSpPr>
          <p:cNvPr id="35875" name="TextBox 1"/>
          <p:cNvSpPr txBox="1">
            <a:spLocks noChangeArrowheads="1"/>
          </p:cNvSpPr>
          <p:nvPr/>
        </p:nvSpPr>
        <p:spPr bwMode="auto">
          <a:xfrm>
            <a:off x="323528" y="2552700"/>
            <a:ext cx="86918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3-10</a:t>
            </a:r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种方法请参考资源库</a:t>
            </a:r>
          </a:p>
        </p:txBody>
      </p:sp>
      <p:sp>
        <p:nvSpPr>
          <p:cNvPr id="35876" name="TextBox 2"/>
          <p:cNvSpPr txBox="1">
            <a:spLocks noChangeArrowheads="1"/>
          </p:cNvSpPr>
          <p:nvPr/>
        </p:nvSpPr>
        <p:spPr bwMode="auto">
          <a:xfrm>
            <a:off x="2470150" y="3716338"/>
            <a:ext cx="3646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请结合具体课件实例解释这些方法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920000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2039</TotalTime>
  <Words>928</Words>
  <Application>Microsoft Office PowerPoint</Application>
  <PresentationFormat>全屏显示(4:3)</PresentationFormat>
  <Paragraphs>133</Paragraphs>
  <Slides>23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宋体</vt:lpstr>
      <vt:lpstr>微软雅黑</vt:lpstr>
      <vt:lpstr>汉仪综艺体繁</vt:lpstr>
      <vt:lpstr>Arial</vt:lpstr>
      <vt:lpstr>Calibri</vt:lpstr>
      <vt:lpstr>Office 主题</vt:lpstr>
      <vt:lpstr>PowerPoint 演示文稿</vt:lpstr>
      <vt:lpstr>教学设计解决什么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课件教学设计过程</vt:lpstr>
      <vt:lpstr>PowerPoint 演示文稿</vt:lpstr>
      <vt:lpstr>PowerPoint 演示文稿</vt:lpstr>
      <vt:lpstr>PowerPoint 演示文稿</vt:lpstr>
      <vt:lpstr>内容加工-知识可视化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学课件制作，上教育技术论坛！http://www.etthink.com</dc:title>
  <dc:creator>孙方</dc:creator>
  <cp:lastModifiedBy>xt256.com</cp:lastModifiedBy>
  <cp:revision>193</cp:revision>
  <dcterms:created xsi:type="dcterms:W3CDTF">2011-07-19T16:06:28Z</dcterms:created>
  <dcterms:modified xsi:type="dcterms:W3CDTF">2018-03-14T07:40:56Z</dcterms:modified>
</cp:coreProperties>
</file>