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8"/>
  </p:notesMasterIdLst>
  <p:sldIdLst>
    <p:sldId id="300" r:id="rId2"/>
    <p:sldId id="301" r:id="rId3"/>
    <p:sldId id="289" r:id="rId4"/>
    <p:sldId id="327" r:id="rId5"/>
    <p:sldId id="288" r:id="rId6"/>
    <p:sldId id="314" r:id="rId7"/>
    <p:sldId id="328" r:id="rId8"/>
    <p:sldId id="331" r:id="rId9"/>
    <p:sldId id="332" r:id="rId10"/>
    <p:sldId id="329" r:id="rId11"/>
    <p:sldId id="330" r:id="rId12"/>
    <p:sldId id="334" r:id="rId13"/>
    <p:sldId id="315" r:id="rId14"/>
    <p:sldId id="316" r:id="rId15"/>
    <p:sldId id="317" r:id="rId16"/>
    <p:sldId id="318" r:id="rId17"/>
    <p:sldId id="319" r:id="rId18"/>
    <p:sldId id="322" r:id="rId19"/>
    <p:sldId id="304" r:id="rId20"/>
    <p:sldId id="305" r:id="rId21"/>
    <p:sldId id="306" r:id="rId22"/>
    <p:sldId id="307" r:id="rId23"/>
    <p:sldId id="335" r:id="rId24"/>
    <p:sldId id="302" r:id="rId25"/>
    <p:sldId id="321" r:id="rId26"/>
    <p:sldId id="320" r:id="rId27"/>
    <p:sldId id="311" r:id="rId28"/>
    <p:sldId id="310" r:id="rId29"/>
    <p:sldId id="308" r:id="rId30"/>
    <p:sldId id="324" r:id="rId31"/>
    <p:sldId id="325" r:id="rId32"/>
    <p:sldId id="290" r:id="rId33"/>
    <p:sldId id="297" r:id="rId34"/>
    <p:sldId id="323" r:id="rId35"/>
    <p:sldId id="309" r:id="rId36"/>
    <p:sldId id="291" r:id="rId37"/>
    <p:sldId id="313" r:id="rId38"/>
    <p:sldId id="312" r:id="rId39"/>
    <p:sldId id="326" r:id="rId40"/>
    <p:sldId id="296" r:id="rId41"/>
    <p:sldId id="292" r:id="rId42"/>
    <p:sldId id="293" r:id="rId43"/>
    <p:sldId id="295" r:id="rId44"/>
    <p:sldId id="294" r:id="rId45"/>
    <p:sldId id="299" r:id="rId46"/>
    <p:sldId id="298" r:id="rId47"/>
  </p:sldIdLst>
  <p:sldSz cx="9144000" cy="6858000" type="screen4x3"/>
  <p:notesSz cx="6858000" cy="9144000"/>
  <p:embeddedFontLst>
    <p:embeddedFont>
      <p:font typeface="华文细黑" panose="02010600040101010101" pitchFamily="2" charset="-122"/>
      <p:regular r:id="rId49"/>
    </p:embeddedFont>
    <p:embeddedFont>
      <p:font typeface="微软雅黑" panose="020B0503020204020204" pitchFamily="34" charset="-122"/>
      <p:regular r:id="rId50"/>
      <p:bold r:id="rId51"/>
    </p:embeddedFont>
    <p:embeddedFont>
      <p:font typeface="Microsoft Sans Serif" panose="020B0604020202020204" pitchFamily="34" charset="0"/>
      <p:regular r:id="rId52"/>
    </p:embeddedFont>
    <p:embeddedFont>
      <p:font typeface="华文行楷" panose="02010800040101010101" pitchFamily="2" charset="-122"/>
      <p:regular r:id="rId53"/>
    </p:embeddedFont>
    <p:embeddedFont>
      <p:font typeface="Calibri" panose="020F0502020204030204" pitchFamily="34" charset="0"/>
      <p:regular r:id="rId54"/>
      <p:bold r:id="rId55"/>
      <p:italic r:id="rId56"/>
      <p:boldItalic r:id="rId57"/>
    </p:embeddedFont>
  </p:embeddedFont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25EB777-AF36-4014-A0D2-BC4FDCD79CEC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6EFF804-7264-402E-83FB-D5D8F7F09C95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12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0142823-FF23-4BCF-9575-D27E9E0AFC87}" type="slidenum">
              <a:rPr lang="zh-CN" altLang="en-US"/>
              <a:pPr eaLnBrk="1" hangingPunct="1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色彩</a:t>
            </a:r>
            <a:r>
              <a:rPr lang="en-US" altLang="zh-CN"/>
              <a:t>-</a:t>
            </a:r>
            <a:r>
              <a:rPr lang="zh-CN" altLang="en-US"/>
              <a:t>满</a:t>
            </a:r>
            <a:r>
              <a:rPr lang="en-US" altLang="zh-CN"/>
              <a:t>-</a:t>
            </a:r>
            <a:r>
              <a:rPr lang="zh-CN" altLang="en-US"/>
              <a:t>乱（不统一）</a:t>
            </a:r>
            <a:r>
              <a:rPr lang="en-US" altLang="zh-CN"/>
              <a:t>-</a:t>
            </a:r>
            <a:r>
              <a:rPr lang="zh-CN" altLang="en-US"/>
              <a:t>序列不当</a:t>
            </a:r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65C3E67-B1C0-4BCE-B0A8-F1059BEA0D8F}" type="slidenum">
              <a:rPr lang="zh-CN" altLang="en-US"/>
              <a:pPr eaLnBrk="1" hangingPunct="1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色彩</a:t>
            </a:r>
            <a:r>
              <a:rPr lang="en-US" altLang="zh-CN"/>
              <a:t>-</a:t>
            </a:r>
            <a:r>
              <a:rPr lang="zh-CN" altLang="en-US"/>
              <a:t>满</a:t>
            </a:r>
            <a:r>
              <a:rPr lang="en-US" altLang="zh-CN"/>
              <a:t>-</a:t>
            </a:r>
            <a:r>
              <a:rPr lang="zh-CN" altLang="en-US"/>
              <a:t>乱（不统一）</a:t>
            </a:r>
            <a:r>
              <a:rPr lang="en-US" altLang="zh-CN"/>
              <a:t>-</a:t>
            </a:r>
            <a:r>
              <a:rPr lang="zh-CN" altLang="en-US"/>
              <a:t>序列不当</a:t>
            </a:r>
          </a:p>
        </p:txBody>
      </p:sp>
      <p:sp>
        <p:nvSpPr>
          <p:cNvPr id="532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ADCDA0F-1867-4C06-B1EE-B9222E632A41}" type="slidenum">
              <a:rPr lang="zh-CN" altLang="en-US"/>
              <a:pPr eaLnBrk="1" hangingPunct="1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色彩</a:t>
            </a:r>
            <a:r>
              <a:rPr lang="en-US" altLang="zh-CN"/>
              <a:t>-</a:t>
            </a:r>
            <a:r>
              <a:rPr lang="zh-CN" altLang="en-US"/>
              <a:t>满</a:t>
            </a:r>
            <a:r>
              <a:rPr lang="en-US" altLang="zh-CN"/>
              <a:t>-</a:t>
            </a:r>
            <a:r>
              <a:rPr lang="zh-CN" altLang="en-US"/>
              <a:t>乱（不统一）</a:t>
            </a:r>
            <a:r>
              <a:rPr lang="en-US" altLang="zh-CN"/>
              <a:t>-</a:t>
            </a:r>
            <a:r>
              <a:rPr lang="zh-CN" altLang="en-US"/>
              <a:t>序列不当</a:t>
            </a:r>
          </a:p>
        </p:txBody>
      </p:sp>
      <p:sp>
        <p:nvSpPr>
          <p:cNvPr id="542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1529E188-EB8A-4186-B730-3CCDB94A02F7}" type="slidenum">
              <a:rPr lang="zh-CN" altLang="en-US"/>
              <a:pPr eaLnBrk="1" hangingPunct="1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色彩</a:t>
            </a:r>
            <a:r>
              <a:rPr lang="en-US" altLang="zh-CN"/>
              <a:t>-</a:t>
            </a:r>
            <a:r>
              <a:rPr lang="zh-CN" altLang="en-US"/>
              <a:t>满</a:t>
            </a:r>
            <a:r>
              <a:rPr lang="en-US" altLang="zh-CN"/>
              <a:t>-</a:t>
            </a:r>
            <a:r>
              <a:rPr lang="zh-CN" altLang="en-US"/>
              <a:t>乱（不统一）</a:t>
            </a:r>
            <a:r>
              <a:rPr lang="en-US" altLang="zh-CN"/>
              <a:t>-</a:t>
            </a:r>
            <a:r>
              <a:rPr lang="zh-CN" altLang="en-US"/>
              <a:t>序列不当</a:t>
            </a:r>
          </a:p>
        </p:txBody>
      </p:sp>
      <p:sp>
        <p:nvSpPr>
          <p:cNvPr id="553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250563B-5310-4ADE-B92D-35F3EA363031}" type="slidenum">
              <a:rPr lang="zh-CN" altLang="en-US"/>
              <a:pPr eaLnBrk="1" hangingPunct="1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色彩</a:t>
            </a:r>
            <a:r>
              <a:rPr lang="en-US" altLang="zh-CN"/>
              <a:t>-</a:t>
            </a:r>
            <a:r>
              <a:rPr lang="zh-CN" altLang="en-US"/>
              <a:t>满</a:t>
            </a:r>
            <a:r>
              <a:rPr lang="en-US" altLang="zh-CN"/>
              <a:t>-</a:t>
            </a:r>
            <a:r>
              <a:rPr lang="zh-CN" altLang="en-US"/>
              <a:t>乱（不统一）</a:t>
            </a:r>
            <a:r>
              <a:rPr lang="en-US" altLang="zh-CN"/>
              <a:t>-</a:t>
            </a:r>
            <a:r>
              <a:rPr lang="zh-CN" altLang="en-US"/>
              <a:t>序列不当</a:t>
            </a:r>
          </a:p>
        </p:txBody>
      </p:sp>
      <p:sp>
        <p:nvSpPr>
          <p:cNvPr id="563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CAFD93D-92DE-4558-B353-38867B2AC5EA}" type="slidenum">
              <a:rPr lang="zh-CN" altLang="en-US"/>
              <a:pPr eaLnBrk="1" hangingPunct="1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色彩</a:t>
            </a:r>
            <a:r>
              <a:rPr lang="en-US" altLang="zh-CN"/>
              <a:t>-</a:t>
            </a:r>
            <a:r>
              <a:rPr lang="zh-CN" altLang="en-US"/>
              <a:t>满</a:t>
            </a:r>
            <a:r>
              <a:rPr lang="en-US" altLang="zh-CN"/>
              <a:t>-</a:t>
            </a:r>
            <a:r>
              <a:rPr lang="zh-CN" altLang="en-US"/>
              <a:t>乱（不统一）</a:t>
            </a:r>
            <a:r>
              <a:rPr lang="en-US" altLang="zh-CN"/>
              <a:t>-</a:t>
            </a:r>
            <a:r>
              <a:rPr lang="zh-CN" altLang="en-US"/>
              <a:t>序列不当</a:t>
            </a:r>
          </a:p>
        </p:txBody>
      </p:sp>
      <p:sp>
        <p:nvSpPr>
          <p:cNvPr id="573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B1731B8-43DA-498C-ABBE-A6706FE29CF6}" type="slidenum">
              <a:rPr lang="zh-CN" altLang="en-US"/>
              <a:pPr eaLnBrk="1" hangingPunct="1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色彩</a:t>
            </a:r>
            <a:r>
              <a:rPr lang="en-US" altLang="zh-CN"/>
              <a:t>-</a:t>
            </a:r>
            <a:r>
              <a:rPr lang="zh-CN" altLang="en-US"/>
              <a:t>满</a:t>
            </a:r>
            <a:r>
              <a:rPr lang="en-US" altLang="zh-CN"/>
              <a:t>-</a:t>
            </a:r>
            <a:r>
              <a:rPr lang="zh-CN" altLang="en-US"/>
              <a:t>乱（不统一）</a:t>
            </a:r>
            <a:r>
              <a:rPr lang="en-US" altLang="zh-CN"/>
              <a:t>-</a:t>
            </a:r>
            <a:r>
              <a:rPr lang="zh-CN" altLang="en-US"/>
              <a:t>序列不当</a:t>
            </a:r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0CD229C-E8B3-4CB2-B771-810A2D49ED79}" type="slidenum">
              <a:rPr lang="zh-CN" altLang="en-US"/>
              <a:pPr eaLnBrk="1" hangingPunct="1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色彩</a:t>
            </a:r>
            <a:r>
              <a:rPr lang="en-US" altLang="zh-CN"/>
              <a:t>-</a:t>
            </a:r>
            <a:r>
              <a:rPr lang="zh-CN" altLang="en-US"/>
              <a:t>满</a:t>
            </a:r>
            <a:r>
              <a:rPr lang="en-US" altLang="zh-CN"/>
              <a:t>-</a:t>
            </a:r>
            <a:r>
              <a:rPr lang="zh-CN" altLang="en-US"/>
              <a:t>乱（不统一）</a:t>
            </a:r>
            <a:r>
              <a:rPr lang="en-US" altLang="zh-CN"/>
              <a:t>-</a:t>
            </a:r>
            <a:r>
              <a:rPr lang="zh-CN" altLang="en-US"/>
              <a:t>序列不当</a:t>
            </a:r>
          </a:p>
        </p:txBody>
      </p:sp>
      <p:sp>
        <p:nvSpPr>
          <p:cNvPr id="593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2011552-CD53-4EC5-9350-15281C0A6581}" type="slidenum">
              <a:rPr lang="zh-CN" altLang="en-US"/>
              <a:pPr eaLnBrk="1" hangingPunct="1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图片引用自蝇子博客</a:t>
            </a:r>
            <a:endParaRPr lang="en-US" altLang="zh-CN"/>
          </a:p>
        </p:txBody>
      </p:sp>
      <p:sp>
        <p:nvSpPr>
          <p:cNvPr id="604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BEC51B8-5724-4B04-87B6-5E09DAE5AA17}" type="slidenum">
              <a:rPr lang="zh-CN" altLang="en-US"/>
              <a:pPr eaLnBrk="1" hangingPunct="1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图片引用自蝇子博客</a:t>
            </a:r>
            <a:endParaRPr lang="en-US" altLang="zh-CN"/>
          </a:p>
        </p:txBody>
      </p:sp>
      <p:sp>
        <p:nvSpPr>
          <p:cNvPr id="614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EF9132B-8695-4F3F-9883-0E2E7E60DA60}" type="slidenum">
              <a:rPr lang="zh-CN" altLang="en-US"/>
              <a:pPr eaLnBrk="1" hangingPunct="1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图片引用自蝇子博客</a:t>
            </a:r>
            <a:endParaRPr lang="en-US" altLang="zh-CN"/>
          </a:p>
        </p:txBody>
      </p:sp>
      <p:sp>
        <p:nvSpPr>
          <p:cNvPr id="624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FC0761C3-4605-428C-B8EB-CDBF6C1F08E8}" type="slidenum">
              <a:rPr lang="zh-CN" altLang="en-US"/>
              <a:pPr eaLnBrk="1" hangingPunct="1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图片引用自蝇子博客</a:t>
            </a:r>
            <a:endParaRPr lang="en-US" altLang="zh-CN"/>
          </a:p>
        </p:txBody>
      </p:sp>
      <p:sp>
        <p:nvSpPr>
          <p:cNvPr id="634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12C43DB-DA49-4600-B0D4-1ED39D8250B5}" type="slidenum">
              <a:rPr lang="zh-CN" altLang="en-US"/>
              <a:pPr eaLnBrk="1" hangingPunct="1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图片引用自蝇子博客</a:t>
            </a:r>
            <a:endParaRPr lang="en-US" altLang="zh-CN"/>
          </a:p>
        </p:txBody>
      </p:sp>
      <p:sp>
        <p:nvSpPr>
          <p:cNvPr id="645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3C5C94F-E3E9-45C4-A518-34E27398EC44}" type="slidenum">
              <a:rPr lang="zh-CN" altLang="en-US"/>
              <a:pPr eaLnBrk="1" hangingPunct="1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图片引用自蝇子博客</a:t>
            </a:r>
            <a:endParaRPr lang="en-US" altLang="zh-CN"/>
          </a:p>
        </p:txBody>
      </p:sp>
      <p:sp>
        <p:nvSpPr>
          <p:cNvPr id="655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964081D-92FD-4B6A-9E12-9271A4E3F2D8}" type="slidenum">
              <a:rPr lang="zh-CN" altLang="en-US"/>
              <a:pPr eaLnBrk="1" hangingPunct="1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色彩</a:t>
            </a:r>
            <a:r>
              <a:rPr lang="en-US" altLang="zh-CN"/>
              <a:t>-</a:t>
            </a:r>
            <a:r>
              <a:rPr lang="zh-CN" altLang="en-US"/>
              <a:t>满</a:t>
            </a:r>
            <a:r>
              <a:rPr lang="en-US" altLang="zh-CN"/>
              <a:t>-</a:t>
            </a:r>
            <a:r>
              <a:rPr lang="zh-CN" altLang="en-US"/>
              <a:t>乱（不统一）</a:t>
            </a:r>
            <a:r>
              <a:rPr lang="en-US" altLang="zh-CN"/>
              <a:t>-</a:t>
            </a:r>
            <a:r>
              <a:rPr lang="zh-CN" altLang="en-US"/>
              <a:t>序列不当</a:t>
            </a:r>
          </a:p>
        </p:txBody>
      </p:sp>
      <p:sp>
        <p:nvSpPr>
          <p:cNvPr id="665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F9FD37C-1D35-45DB-A651-A9FBED79A4F8}" type="slidenum">
              <a:rPr lang="zh-CN" altLang="en-US"/>
              <a:pPr eaLnBrk="1" hangingPunct="1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色彩</a:t>
            </a:r>
            <a:r>
              <a:rPr lang="en-US" altLang="zh-CN"/>
              <a:t>-</a:t>
            </a:r>
            <a:r>
              <a:rPr lang="zh-CN" altLang="en-US"/>
              <a:t>满</a:t>
            </a:r>
            <a:r>
              <a:rPr lang="en-US" altLang="zh-CN"/>
              <a:t>-</a:t>
            </a:r>
            <a:r>
              <a:rPr lang="zh-CN" altLang="en-US"/>
              <a:t>乱（不统一）</a:t>
            </a:r>
            <a:r>
              <a:rPr lang="en-US" altLang="zh-CN"/>
              <a:t>-</a:t>
            </a:r>
            <a:r>
              <a:rPr lang="zh-CN" altLang="en-US"/>
              <a:t>序列不当</a:t>
            </a:r>
          </a:p>
        </p:txBody>
      </p:sp>
      <p:sp>
        <p:nvSpPr>
          <p:cNvPr id="675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F12D043A-2BA7-4D2D-B1F8-622F3CFCD977}" type="slidenum">
              <a:rPr lang="zh-CN" altLang="en-US"/>
              <a:pPr eaLnBrk="1" hangingPunct="1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色彩</a:t>
            </a:r>
            <a:r>
              <a:rPr lang="en-US" altLang="zh-CN"/>
              <a:t>-</a:t>
            </a:r>
            <a:r>
              <a:rPr lang="zh-CN" altLang="en-US"/>
              <a:t>满</a:t>
            </a:r>
            <a:r>
              <a:rPr lang="en-US" altLang="zh-CN"/>
              <a:t>-</a:t>
            </a:r>
            <a:r>
              <a:rPr lang="zh-CN" altLang="en-US"/>
              <a:t>乱（不统一）</a:t>
            </a:r>
            <a:r>
              <a:rPr lang="en-US" altLang="zh-CN"/>
              <a:t>-</a:t>
            </a:r>
            <a:r>
              <a:rPr lang="zh-CN" altLang="en-US"/>
              <a:t>序列不当</a:t>
            </a:r>
          </a:p>
        </p:txBody>
      </p:sp>
      <p:sp>
        <p:nvSpPr>
          <p:cNvPr id="686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185F4D29-D158-46A9-A597-34C2667D7709}" type="slidenum">
              <a:rPr lang="zh-CN" altLang="en-US"/>
              <a:pPr eaLnBrk="1" hangingPunct="1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色彩</a:t>
            </a:r>
            <a:r>
              <a:rPr lang="en-US" altLang="zh-CN"/>
              <a:t>-</a:t>
            </a:r>
            <a:r>
              <a:rPr lang="zh-CN" altLang="en-US"/>
              <a:t>满</a:t>
            </a:r>
            <a:r>
              <a:rPr lang="en-US" altLang="zh-CN"/>
              <a:t>-</a:t>
            </a:r>
            <a:r>
              <a:rPr lang="zh-CN" altLang="en-US"/>
              <a:t>乱（不统一）</a:t>
            </a:r>
            <a:r>
              <a:rPr lang="en-US" altLang="zh-CN"/>
              <a:t>-</a:t>
            </a:r>
            <a:r>
              <a:rPr lang="zh-CN" altLang="en-US"/>
              <a:t>序列不当</a:t>
            </a:r>
          </a:p>
        </p:txBody>
      </p:sp>
      <p:sp>
        <p:nvSpPr>
          <p:cNvPr id="696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C105E1E-681A-4140-A16B-4BAB2B8685AF}" type="slidenum">
              <a:rPr lang="zh-CN" altLang="en-US"/>
              <a:pPr eaLnBrk="1" hangingPunct="1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06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0756AB0-DE1E-4259-916E-1EF40539CB42}" type="slidenum">
              <a:rPr lang="zh-CN" altLang="en-US"/>
              <a:pPr eaLnBrk="1" hangingPunct="1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16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ABC1B25-E899-4EE2-9E5F-84BDE71E1E4D}" type="slidenum">
              <a:rPr lang="zh-CN" altLang="en-US"/>
              <a:pPr eaLnBrk="1" hangingPunct="1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27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3E902A0-E2F8-46F3-9C2C-4BA48823BB0E}" type="slidenum">
              <a:rPr lang="zh-CN" altLang="en-US"/>
              <a:pPr eaLnBrk="1" hangingPunct="1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37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3CCDCCB-0664-46A5-85DA-E0FF150EFAB1}" type="slidenum">
              <a:rPr lang="zh-CN" altLang="en-US"/>
              <a:pPr eaLnBrk="1" hangingPunct="1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47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CD5AC43-0D24-4E00-A1C5-D8B6A2503C2E}" type="slidenum">
              <a:rPr lang="zh-CN" altLang="en-US"/>
              <a:pPr eaLnBrk="1" hangingPunct="1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A2E18BF-0149-4068-AE07-F6CBCFCE3522}" type="slidenum">
              <a:rPr lang="zh-CN" altLang="en-US"/>
              <a:pPr eaLnBrk="1" hangingPunct="1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68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A95270D-583F-47E1-8887-BAF0C24460D6}" type="slidenum">
              <a:rPr lang="zh-CN" altLang="en-US"/>
              <a:pPr eaLnBrk="1" hangingPunct="1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78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7D39066-25F4-48A2-874C-2773D86944DE}" type="slidenum">
              <a:rPr lang="zh-CN" altLang="en-US"/>
              <a:pPr eaLnBrk="1" hangingPunct="1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88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AF373D8-5CA1-4F57-B8D3-8A5F74F93F62}" type="slidenum">
              <a:rPr lang="zh-CN" altLang="en-US"/>
              <a:pPr eaLnBrk="1" hangingPunct="1"/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98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8DC7166-21C5-4BC6-97CF-8F09C610864D}" type="slidenum">
              <a:rPr lang="zh-CN" altLang="en-US"/>
              <a:pPr eaLnBrk="1" hangingPunct="1"/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09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6813F9B-2D5C-4131-A8C8-D1F9242B6B57}" type="slidenum">
              <a:rPr lang="zh-CN" altLang="en-US"/>
              <a:pPr eaLnBrk="1" hangingPunct="1"/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ED0F524-24BC-477D-9614-D8AADBA8907A}" type="slidenum">
              <a:rPr lang="zh-CN" altLang="en-US"/>
              <a:pPr eaLnBrk="1" hangingPunct="1"/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29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DED81C0-7454-46A4-83E3-37D057DCEE94}" type="slidenum">
              <a:rPr lang="zh-CN" altLang="en-US"/>
              <a:pPr eaLnBrk="1" hangingPunct="1"/>
              <a:t>41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39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7F3FCD2-2504-4C1F-9E66-7B36D75511D5}" type="slidenum">
              <a:rPr lang="zh-CN" altLang="en-US"/>
              <a:pPr eaLnBrk="1" hangingPunct="1"/>
              <a:t>42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49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051A1D1-2CD3-43E2-887F-4E34AF9FE179}" type="slidenum">
              <a:rPr lang="zh-CN" altLang="en-US"/>
              <a:pPr eaLnBrk="1" hangingPunct="1"/>
              <a:t>43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538A1-6D94-4F0E-8B7A-14D1A415C01C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B59683-B946-45A4-B579-38F8815E0CE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9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C764C-0470-48A0-AE4F-40417A28669F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4635BE-B008-422C-A532-7152FA4A850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955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891B5-F544-413B-8AD6-6629F0624DFC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8CBEF0-3B4F-4307-90D5-8455BDE6994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875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2E4D5-3032-4377-99F6-A8D4303A9E94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889D9-C558-4516-8650-17FB80A875D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394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B9B49-50F5-45AD-8036-8928C8A852A8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54B190-D685-4B00-823B-4339A2DC660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8132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B92DB-5922-4892-A86C-A74107C01A73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8B6418-DFF8-4F25-9387-848F80E6E05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402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B7C6D-309C-4A26-8024-B5D0FBF606DE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7FF93-F3A2-43D1-A5A2-1842A420607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6129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BF999-9E68-4B8F-8921-7748D9F9A5E1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140E23-D8B8-40D7-9085-15404E2BD0E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110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C5C96-D64A-4CCA-B6FF-7E3325C64255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995D62-0A34-4744-A35C-B9C80854F22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89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5B513-EC89-4F94-B223-4F325AFABE2E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8180A1-F6A9-49CF-BE76-7375CBF6064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3260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65394-4436-4C43-9DAC-120A4A054F6B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BC3F9A-050F-4B63-8A10-B56CF0CAA2A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149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7013F-BA85-4634-B452-E423F3311F53}" type="datetime1">
              <a:rPr lang="zh-CN" altLang="en-US"/>
              <a:pPr>
                <a:defRPr/>
              </a:pPr>
              <a:t>2018/3/14 Wednesday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AC6545-6E6F-45BC-BD06-8A92CA154D2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30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E0328C-FCD7-4590-9F47-40CC74AB1CA5}" type="datetimeFigureOut">
              <a:rPr lang="zh-CN" altLang="en-US"/>
              <a:pPr>
                <a:defRPr/>
              </a:pPr>
              <a:t>2018/3/14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A85CEC79-5D5A-49C6-9F2C-A0D74076F113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35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hyperlink" Target="http://book.360buy.com/10697486.html" TargetMode="External"/><Relationship Id="rId7" Type="http://schemas.openxmlformats.org/officeDocument/2006/relationships/hyperlink" Target="http://product.dangdang.com/product.aspx?product_id=21127178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jpeg"/><Relationship Id="rId5" Type="http://schemas.openxmlformats.org/officeDocument/2006/relationships/hyperlink" Target="http://www.amazon.cn/PowerPoint-%E8%AE%A9%E6%95%99%E5%AD%A6%E6%9B%B4%E7%B2%BE%E5%BD%A9-PPT%E8%AF%BE%E4%BB%B6%E9%AB%98%E6%95%88%E5%88%B6%E4%BD%9C-%E5%AD%99%E6%96%B9/dp/B0058SOR6W/ref=sr_1_1?ie=UTF8&amp;qid=1310182579&amp;sr=8-1" TargetMode="External"/><Relationship Id="rId10" Type="http://schemas.openxmlformats.org/officeDocument/2006/relationships/image" Target="../media/image44.png"/><Relationship Id="rId4" Type="http://schemas.openxmlformats.org/officeDocument/2006/relationships/image" Target="../media/image41.png"/><Relationship Id="rId9" Type="http://schemas.openxmlformats.org/officeDocument/2006/relationships/hyperlink" Target="http://s.taobao.com/search?q=PowerPoint%A3%A1%C8%C3%BD%CC%D1%A7%B8%FC%BE%AB%B2%CA%A3%BAPPT%BF%CE%BC%FE%B8%DF%D0%A7%D6%C6%D7%F7&amp;keyword=&amp;commend=all&amp;ssid=s5-e&amp;search_type=item&amp;atype=&amp;tracelog=&amp;sourceId=tb.index&amp;rt=1310686729818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t.sina.com.cn/iwps/" TargetMode="External"/><Relationship Id="rId7" Type="http://schemas.openxmlformats.org/officeDocument/2006/relationships/image" Target="../media/image45.png"/><Relationship Id="rId2" Type="http://schemas.openxmlformats.org/officeDocument/2006/relationships/hyperlink" Target="http://www.wps.cn/moban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qiexing@qq.com" TargetMode="External"/><Relationship Id="rId5" Type="http://schemas.openxmlformats.org/officeDocument/2006/relationships/hyperlink" Target="http://www.wps.cn/index.php?mod=zhuanti&amp;act=2010share" TargetMode="External"/><Relationship Id="rId4" Type="http://schemas.openxmlformats.org/officeDocument/2006/relationships/hyperlink" Target="http://t.qq.com/kingsoftwp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62" descr="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4" descr="2.png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" t="1109" r="5246" b="1813"/>
          <a:stretch>
            <a:fillRect/>
          </a:stretch>
        </p:blipFill>
        <p:spPr bwMode="auto">
          <a:xfrm>
            <a:off x="0" y="0"/>
            <a:ext cx="9144000" cy="530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-15875" y="1641475"/>
            <a:ext cx="70564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POWERPOINT</a:t>
            </a:r>
            <a:r>
              <a:rPr lang="zh-CN" altLang="en-US" sz="3200" b="1" kern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让教学更精彩</a:t>
            </a:r>
          </a:p>
        </p:txBody>
      </p:sp>
      <p:sp>
        <p:nvSpPr>
          <p:cNvPr id="3077" name="TextBox 15"/>
          <p:cNvSpPr txBox="1">
            <a:spLocks noChangeArrowheads="1"/>
          </p:cNvSpPr>
          <p:nvPr/>
        </p:nvSpPr>
        <p:spPr bwMode="auto">
          <a:xfrm>
            <a:off x="8081963" y="3948113"/>
            <a:ext cx="666750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620" tIns="33810" rIns="67620" bIns="3381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孙 方</a:t>
            </a:r>
          </a:p>
        </p:txBody>
      </p:sp>
      <p:sp>
        <p:nvSpPr>
          <p:cNvPr id="3078" name="矩形 1"/>
          <p:cNvSpPr>
            <a:spLocks noChangeArrowheads="1"/>
          </p:cNvSpPr>
          <p:nvPr/>
        </p:nvSpPr>
        <p:spPr bwMode="auto">
          <a:xfrm>
            <a:off x="6408738" y="4365625"/>
            <a:ext cx="2527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szichuan@gmail.com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3850" y="2593975"/>
            <a:ext cx="84963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b="1" kern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 </a:t>
            </a:r>
            <a:r>
              <a:rPr lang="zh-CN" altLang="en-US" sz="4800" b="1" kern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课件中文字处理技术</a:t>
            </a:r>
          </a:p>
        </p:txBody>
      </p:sp>
      <p:pic>
        <p:nvPicPr>
          <p:cNvPr id="3080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513" y="5549900"/>
            <a:ext cx="681037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088" y="5632450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5" name="直接连接符 24"/>
          <p:cNvCxnSpPr/>
          <p:nvPr/>
        </p:nvCxnSpPr>
        <p:spPr>
          <a:xfrm>
            <a:off x="2825750" y="6210300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3203848" y="6237312"/>
            <a:ext cx="3672408" cy="499978"/>
            <a:chOff x="3203848" y="6385406"/>
            <a:chExt cx="3672408" cy="499978"/>
          </a:xfrm>
        </p:grpSpPr>
        <p:pic>
          <p:nvPicPr>
            <p:cNvPr id="14" name="图片 13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385406"/>
              <a:ext cx="548281" cy="499978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 userDrawn="1"/>
          </p:nvSpPr>
          <p:spPr>
            <a:xfrm>
              <a:off x="3754504" y="6496895"/>
              <a:ext cx="312175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宣城市信息工程学校  </a:t>
              </a:r>
              <a:r>
                <a:rPr lang="en-US" altLang="zh-CN" sz="1200" dirty="0">
                  <a:latin typeface="微软雅黑" pitchFamily="34" charset="-122"/>
                  <a:ea typeface="微软雅黑" pitchFamily="34" charset="-122"/>
                </a:rPr>
                <a:t>www.xcsxxgcxx.com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2713" y="3038475"/>
            <a:ext cx="7772400" cy="111125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课件中文字的功能</a:t>
            </a:r>
            <a:endParaRPr lang="zh-CN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16725" y="4691063"/>
            <a:ext cx="19875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课件之文字处理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46990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课件中文字的功能和特点</a:t>
            </a:r>
          </a:p>
        </p:txBody>
      </p:sp>
      <p:pic>
        <p:nvPicPr>
          <p:cNvPr id="5123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1619250" y="2012950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9" name="TextBox 3"/>
          <p:cNvSpPr txBox="1">
            <a:spLocks noChangeArrowheads="1"/>
          </p:cNvSpPr>
          <p:nvPr/>
        </p:nvSpPr>
        <p:spPr bwMode="auto">
          <a:xfrm>
            <a:off x="4011613" y="1844675"/>
            <a:ext cx="22621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适合表达概念性内容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1619250" y="2660650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1" name="TextBox 11"/>
          <p:cNvSpPr txBox="1">
            <a:spLocks noChangeArrowheads="1"/>
          </p:cNvSpPr>
          <p:nvPr/>
        </p:nvSpPr>
        <p:spPr bwMode="auto">
          <a:xfrm>
            <a:off x="4011613" y="2492375"/>
            <a:ext cx="2492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概括性和抽象层次最高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1619250" y="3309938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3" name="TextBox 13"/>
          <p:cNvSpPr txBox="1">
            <a:spLocks noChangeArrowheads="1"/>
          </p:cNvSpPr>
          <p:nvPr/>
        </p:nvSpPr>
        <p:spPr bwMode="auto">
          <a:xfrm>
            <a:off x="4011613" y="3141663"/>
            <a:ext cx="13382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最容易编辑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1619250" y="3933825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5" name="TextBox 15"/>
          <p:cNvSpPr txBox="1">
            <a:spLocks noChangeArrowheads="1"/>
          </p:cNvSpPr>
          <p:nvPr/>
        </p:nvSpPr>
        <p:spPr bwMode="auto">
          <a:xfrm>
            <a:off x="4011613" y="3765550"/>
            <a:ext cx="203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占用存储空间最小</a:t>
            </a:r>
          </a:p>
        </p:txBody>
      </p:sp>
    </p:spTree>
  </p:cSld>
  <p:clrMapOvr>
    <a:masterClrMapping/>
  </p:clrMapOvr>
  <p:transition spd="slow"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2713" y="3038475"/>
            <a:ext cx="7772400" cy="111125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zh-CN" altLang="en-US" sz="6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文字使用常见问题</a:t>
            </a:r>
            <a:endParaRPr lang="zh-CN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16725" y="4691063"/>
            <a:ext cx="19875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课件之文字处理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5519738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课件制作中文字使用主要问题</a:t>
            </a:r>
          </a:p>
        </p:txBody>
      </p:sp>
      <p:pic>
        <p:nvPicPr>
          <p:cNvPr id="717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17" y="1700808"/>
            <a:ext cx="2640568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9" y="1700809"/>
            <a:ext cx="4824534" cy="1872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17" y="3717032"/>
            <a:ext cx="2640568" cy="18385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9" y="3717032"/>
            <a:ext cx="4824534" cy="18385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 spd="slow"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73406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课件制作中文字使用主要问题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关于字体</a:t>
            </a:r>
          </a:p>
        </p:txBody>
      </p:sp>
      <p:pic>
        <p:nvPicPr>
          <p:cNvPr id="8195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1" name="TextBox 2"/>
          <p:cNvSpPr txBox="1">
            <a:spLocks noChangeArrowheads="1"/>
          </p:cNvSpPr>
          <p:nvPr/>
        </p:nvSpPr>
        <p:spPr bwMode="auto">
          <a:xfrm>
            <a:off x="2968625" y="4733925"/>
            <a:ext cx="5100638" cy="3683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衬线字体一般用于正文印刷 人们认为其方便阅读</a:t>
            </a:r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2967038" y="5114925"/>
            <a:ext cx="3784600" cy="36988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非衬线字体一般用于标题 比较醒目</a:t>
            </a:r>
          </a:p>
        </p:txBody>
      </p:sp>
      <p:pic>
        <p:nvPicPr>
          <p:cNvPr id="820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51"/>
          <a:stretch>
            <a:fillRect/>
          </a:stretch>
        </p:blipFill>
        <p:spPr bwMode="auto">
          <a:xfrm>
            <a:off x="0" y="1484313"/>
            <a:ext cx="2762250" cy="279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89"/>
          <a:stretch>
            <a:fillRect/>
          </a:stretch>
        </p:blipFill>
        <p:spPr bwMode="auto">
          <a:xfrm>
            <a:off x="2754313" y="1501775"/>
            <a:ext cx="4260850" cy="214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4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700213"/>
            <a:ext cx="2638425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46990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文字处理的一些基础方法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219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2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3" y="1700213"/>
            <a:ext cx="7583487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46990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文字处理的一些基础方法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43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406525"/>
            <a:ext cx="7286625" cy="425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46990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文字处理的一些基础方法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1267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7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990725"/>
            <a:ext cx="3673475" cy="271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7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90725"/>
            <a:ext cx="3570288" cy="273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46990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文字处理的一些基础方法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229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8" y="1773238"/>
            <a:ext cx="8226425" cy="338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46990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文字处理的一些基础方法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3315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2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1357313"/>
            <a:ext cx="6911975" cy="415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4878388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文字处理的基本要求</a:t>
            </a:r>
            <a:r>
              <a:rPr lang="en-US" altLang="zh-CN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对齐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4339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4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2168525"/>
            <a:ext cx="7493000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73406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课件制作中文字使用主要问题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关于字体</a:t>
            </a:r>
          </a:p>
        </p:txBody>
      </p:sp>
      <p:pic>
        <p:nvPicPr>
          <p:cNvPr id="15363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2368550" y="5013325"/>
            <a:ext cx="5853113" cy="52228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</a:rPr>
              <a:t>宋体：风格典雅、工整、严肃、大方，延展出“标宋、书宋、大宋、中宋、仿宋、细仿宋”等，种类繁多，差别不大。常用于正文。</a:t>
            </a:r>
          </a:p>
        </p:txBody>
      </p:sp>
      <p:pic>
        <p:nvPicPr>
          <p:cNvPr id="1536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1539875"/>
            <a:ext cx="4524375" cy="319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73406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课件制作中文字使用主要问题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关于字体</a:t>
            </a:r>
          </a:p>
        </p:txBody>
      </p:sp>
      <p:pic>
        <p:nvPicPr>
          <p:cNvPr id="16387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2368550" y="5013325"/>
            <a:ext cx="5853113" cy="52228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</a:rPr>
              <a:t>黑体：朴素大方、引人注目，稳重、醒目的标题字。常用于内文标题、封面和广告设计，具有现代感。</a:t>
            </a:r>
          </a:p>
        </p:txBody>
      </p:sp>
      <p:pic>
        <p:nvPicPr>
          <p:cNvPr id="1639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8" y="1628775"/>
            <a:ext cx="4387850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73406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课件制作中文字使用主要问题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关于字体</a:t>
            </a:r>
          </a:p>
        </p:txBody>
      </p:sp>
      <p:pic>
        <p:nvPicPr>
          <p:cNvPr id="1741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2368550" y="5013325"/>
            <a:ext cx="5853113" cy="52228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</a:rPr>
              <a:t>隶书：字形略扁近乎于方，整篇看来具有流动性，笔画生动，造型优美。用来做标题还不错。用来做投影时慎用。</a:t>
            </a:r>
          </a:p>
        </p:txBody>
      </p:sp>
      <p:pic>
        <p:nvPicPr>
          <p:cNvPr id="174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63" y="1628775"/>
            <a:ext cx="4349750" cy="307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73406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课件制作中文字使用主要问题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关于字体</a:t>
            </a:r>
          </a:p>
        </p:txBody>
      </p:sp>
      <p:pic>
        <p:nvPicPr>
          <p:cNvPr id="18435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2368550" y="5013325"/>
            <a:ext cx="5853113" cy="52228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</a:rPr>
              <a:t>楷体：古朴秀美、历史悠久，字体温和。儿童读物大多用楷体。但发展到电脑里的字体，呆板，做投影时慎用。</a:t>
            </a:r>
          </a:p>
        </p:txBody>
      </p:sp>
      <p:pic>
        <p:nvPicPr>
          <p:cNvPr id="1844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557338"/>
            <a:ext cx="4608513" cy="325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73406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课件制作中文字使用主要问题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关于字体</a:t>
            </a:r>
          </a:p>
        </p:txBody>
      </p:sp>
      <p:pic>
        <p:nvPicPr>
          <p:cNvPr id="19459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2368550" y="5065713"/>
            <a:ext cx="5372100" cy="3079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</a:rPr>
              <a:t>圆体：结构平稳，笔形柔和，空隙均匀，起落笔及拐角均是圆形。</a:t>
            </a:r>
          </a:p>
        </p:txBody>
      </p:sp>
      <p:pic>
        <p:nvPicPr>
          <p:cNvPr id="1946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63" y="1628775"/>
            <a:ext cx="4491037" cy="317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61087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课件制作中文字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不同字体的效果</a:t>
            </a:r>
          </a:p>
        </p:txBody>
      </p:sp>
      <p:pic>
        <p:nvPicPr>
          <p:cNvPr id="20483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8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075" y="1552575"/>
            <a:ext cx="4484688" cy="404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矩形 10"/>
          <p:cNvSpPr/>
          <p:nvPr/>
        </p:nvSpPr>
        <p:spPr>
          <a:xfrm>
            <a:off x="1476375" y="3575050"/>
            <a:ext cx="5183188" cy="2020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73406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课件制作中文字使用主要问题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字体安装</a:t>
            </a:r>
          </a:p>
        </p:txBody>
      </p:sp>
      <p:pic>
        <p:nvPicPr>
          <p:cNvPr id="21507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38" y="1844675"/>
            <a:ext cx="6934200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13" name="TextBox 2"/>
          <p:cNvSpPr txBox="1">
            <a:spLocks noChangeArrowheads="1"/>
          </p:cNvSpPr>
          <p:nvPr/>
        </p:nvSpPr>
        <p:spPr bwMode="auto">
          <a:xfrm>
            <a:off x="2968625" y="4941888"/>
            <a:ext cx="44386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特别字体的安装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如何找到系统字体文件夹</a:t>
            </a:r>
          </a:p>
        </p:txBody>
      </p:sp>
    </p:spTree>
  </p:cSld>
  <p:clrMapOvr>
    <a:masterClrMapping/>
  </p:clrMapOvr>
  <p:transition spd="slow"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760413"/>
            <a:ext cx="5724525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1" name="TextBox 90"/>
          <p:cNvSpPr txBox="1"/>
          <p:nvPr/>
        </p:nvSpPr>
        <p:spPr>
          <a:xfrm>
            <a:off x="-7938" y="760413"/>
            <a:ext cx="73406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课件制作中文字使用主要问题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字体安装</a:t>
            </a:r>
          </a:p>
        </p:txBody>
      </p:sp>
      <p:pic>
        <p:nvPicPr>
          <p:cNvPr id="22532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835150" y="5219700"/>
            <a:ext cx="5335588" cy="3698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控制面板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外观和个性化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安装字体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删除或粘贴即可</a:t>
            </a:r>
          </a:p>
        </p:txBody>
      </p:sp>
      <p:pic>
        <p:nvPicPr>
          <p:cNvPr id="2253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93"/>
          <a:stretch>
            <a:fillRect/>
          </a:stretch>
        </p:blipFill>
        <p:spPr bwMode="auto">
          <a:xfrm>
            <a:off x="1714500" y="2947988"/>
            <a:ext cx="5715000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直接箭头连接符 3"/>
          <p:cNvCxnSpPr/>
          <p:nvPr/>
        </p:nvCxnSpPr>
        <p:spPr>
          <a:xfrm flipH="1">
            <a:off x="3276600" y="1735138"/>
            <a:ext cx="1035050" cy="190976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54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0" y="2873375"/>
            <a:ext cx="4295775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2060575"/>
            <a:ext cx="3019425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1" name="TextBox 90"/>
          <p:cNvSpPr txBox="1"/>
          <p:nvPr/>
        </p:nvSpPr>
        <p:spPr>
          <a:xfrm>
            <a:off x="-7938" y="760413"/>
            <a:ext cx="8161338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课件制作中文字使用主要问题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字体正常显示</a:t>
            </a:r>
          </a:p>
        </p:txBody>
      </p:sp>
      <p:pic>
        <p:nvPicPr>
          <p:cNvPr id="23556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36563" y="5078413"/>
            <a:ext cx="8340725" cy="4619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让字体显示有两种方法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：在目标计算机上安装相应字体或保存时嵌入字体</a:t>
            </a:r>
          </a:p>
        </p:txBody>
      </p:sp>
      <p:cxnSp>
        <p:nvCxnSpPr>
          <p:cNvPr id="4" name="直接箭头连接符 3"/>
          <p:cNvCxnSpPr/>
          <p:nvPr/>
        </p:nvCxnSpPr>
        <p:spPr>
          <a:xfrm>
            <a:off x="468313" y="1484313"/>
            <a:ext cx="1492250" cy="153193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6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3716338"/>
            <a:ext cx="5734050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5600" y="2963863"/>
            <a:ext cx="5756275" cy="111125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文字的简化方法</a:t>
            </a:r>
            <a:endParaRPr lang="zh-CN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16725" y="4691063"/>
            <a:ext cx="19875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课件之文字处理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60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17700"/>
            <a:ext cx="7720012" cy="316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0" y="996950"/>
            <a:ext cx="7340600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如何简化下面的文字内容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提取关键信息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 advClick="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0" y="996950"/>
            <a:ext cx="7340600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如何简化下面的文字内容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提取关键信息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6627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32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900238"/>
            <a:ext cx="8462963" cy="352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4554538" y="1773238"/>
            <a:ext cx="4589462" cy="38877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81175"/>
            <a:ext cx="8615363" cy="359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1" name="TextBox 90"/>
          <p:cNvSpPr txBox="1"/>
          <p:nvPr/>
        </p:nvSpPr>
        <p:spPr>
          <a:xfrm>
            <a:off x="0" y="996950"/>
            <a:ext cx="7340600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如何简化下面的文字内容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提取关键信息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7652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4554538" y="1773238"/>
            <a:ext cx="4589462" cy="38877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0" y="996950"/>
            <a:ext cx="8605838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不是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Word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但经常有人把它当成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Word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来用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8675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0" name="TextBox 3"/>
          <p:cNvSpPr txBox="1">
            <a:spLocks noChangeArrowheads="1"/>
          </p:cNvSpPr>
          <p:nvPr/>
        </p:nvSpPr>
        <p:spPr bwMode="auto">
          <a:xfrm>
            <a:off x="1258888" y="2711450"/>
            <a:ext cx="63404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如何撰写统计分析报告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4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7250113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查看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如何撰写统计分析报告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》</a:t>
            </a:r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文字加工示例</a:t>
            </a:r>
          </a:p>
        </p:txBody>
      </p:sp>
      <p:pic>
        <p:nvPicPr>
          <p:cNvPr id="29699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4" name="TextBox 1"/>
          <p:cNvSpPr txBox="1">
            <a:spLocks noChangeArrowheads="1"/>
          </p:cNvSpPr>
          <p:nvPr/>
        </p:nvSpPr>
        <p:spPr bwMode="auto">
          <a:xfrm>
            <a:off x="1554163" y="5291138"/>
            <a:ext cx="6254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分析案例中幻灯片中 的文字，你如何对他们进行简化加工</a:t>
            </a:r>
          </a:p>
        </p:txBody>
      </p:sp>
      <p:graphicFrame>
        <p:nvGraphicFramePr>
          <p:cNvPr id="29705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908175" y="1552575"/>
          <a:ext cx="4902200" cy="367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6" name="演示文稿" r:id="rId6" imgW="4567411" imgH="3424406" progId="PowerPoint.Show.12">
                  <p:embed/>
                </p:oleObj>
              </mc:Choice>
              <mc:Fallback>
                <p:oleObj name="演示文稿" r:id="rId6" imgW="4567411" imgH="3424406" progId="PowerPoint.Show.12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1552575"/>
                        <a:ext cx="4902200" cy="367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Click="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3878263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简化文字的方法总结</a:t>
            </a:r>
          </a:p>
        </p:txBody>
      </p:sp>
      <p:pic>
        <p:nvPicPr>
          <p:cNvPr id="30723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1619250" y="2012950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9" name="TextBox 3"/>
          <p:cNvSpPr txBox="1">
            <a:spLocks noChangeArrowheads="1"/>
          </p:cNvSpPr>
          <p:nvPr/>
        </p:nvSpPr>
        <p:spPr bwMode="auto">
          <a:xfrm>
            <a:off x="4011613" y="1844675"/>
            <a:ext cx="1339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概括关键词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1619250" y="2660650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1" name="TextBox 11"/>
          <p:cNvSpPr txBox="1">
            <a:spLocks noChangeArrowheads="1"/>
          </p:cNvSpPr>
          <p:nvPr/>
        </p:nvSpPr>
        <p:spPr bwMode="auto">
          <a:xfrm>
            <a:off x="4011613" y="2492375"/>
            <a:ext cx="22621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分解到多张幻灯片上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1619250" y="3309938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3" name="TextBox 13"/>
          <p:cNvSpPr txBox="1">
            <a:spLocks noChangeArrowheads="1"/>
          </p:cNvSpPr>
          <p:nvPr/>
        </p:nvSpPr>
        <p:spPr bwMode="auto">
          <a:xfrm>
            <a:off x="4011613" y="3141663"/>
            <a:ext cx="2955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动画（结合以后动画介绍）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1619250" y="3933825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5" name="TextBox 15"/>
          <p:cNvSpPr txBox="1">
            <a:spLocks noChangeArrowheads="1"/>
          </p:cNvSpPr>
          <p:nvPr/>
        </p:nvSpPr>
        <p:spPr bwMode="auto">
          <a:xfrm>
            <a:off x="4011613" y="3765550"/>
            <a:ext cx="19002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图示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一图胜千言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1619250" y="4508500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7" name="TextBox 17"/>
          <p:cNvSpPr txBox="1">
            <a:spLocks noChangeArrowheads="1"/>
          </p:cNvSpPr>
          <p:nvPr/>
        </p:nvSpPr>
        <p:spPr bwMode="auto">
          <a:xfrm>
            <a:off x="4011613" y="4340225"/>
            <a:ext cx="646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备注</a:t>
            </a:r>
          </a:p>
        </p:txBody>
      </p:sp>
    </p:spTree>
  </p:cSld>
  <p:clrMapOvr>
    <a:masterClrMapping/>
  </p:clrMapOvr>
  <p:transition spd="slow" advClick="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5600" y="2963863"/>
            <a:ext cx="5756275" cy="111125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文字的强化方法</a:t>
            </a:r>
            <a:endParaRPr lang="zh-CN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16725" y="4691063"/>
            <a:ext cx="19875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课件之文字处理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-7938" y="760413"/>
            <a:ext cx="5287963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强化文字的方法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大大的文字</a:t>
            </a:r>
          </a:p>
        </p:txBody>
      </p:sp>
      <p:pic>
        <p:nvPicPr>
          <p:cNvPr id="3277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3" name="直接连接符 22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4" name="TextBox 25"/>
          <p:cNvSpPr txBox="1">
            <a:spLocks noChangeArrowheads="1"/>
          </p:cNvSpPr>
          <p:nvPr/>
        </p:nvSpPr>
        <p:spPr bwMode="auto">
          <a:xfrm>
            <a:off x="3692525" y="6537325"/>
            <a:ext cx="1978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/>
              <a:t>ETTHINK.com</a:t>
            </a:r>
            <a:r>
              <a:rPr lang="zh-CN" altLang="en-US" sz="1200"/>
              <a:t>教育技术论坛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6" name="TextBox 1"/>
          <p:cNvSpPr txBox="1">
            <a:spLocks noChangeArrowheads="1"/>
          </p:cNvSpPr>
          <p:nvPr/>
        </p:nvSpPr>
        <p:spPr bwMode="auto">
          <a:xfrm>
            <a:off x="1350963" y="2484438"/>
            <a:ext cx="61087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600" b="1">
                <a:latin typeface="微软雅黑" panose="020B0503020204020204" pitchFamily="34" charset="-122"/>
                <a:ea typeface="微软雅黑" panose="020B0503020204020204" pitchFamily="34" charset="-122"/>
              </a:rPr>
              <a:t>高桥流及其应用</a:t>
            </a:r>
            <a:endParaRPr lang="en-US" altLang="zh-CN" sz="6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见案例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-7938" y="760413"/>
            <a:ext cx="5287963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强化文字的方法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利用对比色</a:t>
            </a:r>
          </a:p>
        </p:txBody>
      </p:sp>
      <p:pic>
        <p:nvPicPr>
          <p:cNvPr id="33795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3" name="直接连接符 22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798" name="TextBox 25"/>
          <p:cNvSpPr txBox="1">
            <a:spLocks noChangeArrowheads="1"/>
          </p:cNvSpPr>
          <p:nvPr/>
        </p:nvSpPr>
        <p:spPr bwMode="auto">
          <a:xfrm>
            <a:off x="3692525" y="6537325"/>
            <a:ext cx="1978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/>
              <a:t>ETTHINK.com</a:t>
            </a:r>
            <a:r>
              <a:rPr lang="zh-CN" altLang="en-US" sz="1200"/>
              <a:t>教育技术论坛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0" name="TextBox 1"/>
          <p:cNvSpPr txBox="1">
            <a:spLocks noChangeArrowheads="1"/>
          </p:cNvSpPr>
          <p:nvPr/>
        </p:nvSpPr>
        <p:spPr bwMode="auto">
          <a:xfrm>
            <a:off x="1350963" y="2484438"/>
            <a:ext cx="5262562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600" b="1">
                <a:latin typeface="微软雅黑" panose="020B0503020204020204" pitchFamily="34" charset="-122"/>
                <a:ea typeface="微软雅黑" panose="020B0503020204020204" pitchFamily="34" charset="-122"/>
              </a:rPr>
              <a:t>参考书中案例</a:t>
            </a:r>
            <a:endParaRPr lang="en-US" altLang="zh-CN" sz="6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你会设置填充色彩吗？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628775"/>
            <a:ext cx="5145087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1" name="TextBox 90"/>
          <p:cNvSpPr txBox="1"/>
          <p:nvPr/>
        </p:nvSpPr>
        <p:spPr>
          <a:xfrm>
            <a:off x="-7938" y="760413"/>
            <a:ext cx="61087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强化文字的方法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图片上文字处理</a:t>
            </a:r>
          </a:p>
        </p:txBody>
      </p:sp>
      <p:pic>
        <p:nvPicPr>
          <p:cNvPr id="34820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3" name="TextBox 25"/>
          <p:cNvSpPr txBox="1">
            <a:spLocks noChangeArrowheads="1"/>
          </p:cNvSpPr>
          <p:nvPr/>
        </p:nvSpPr>
        <p:spPr bwMode="auto">
          <a:xfrm>
            <a:off x="3692525" y="6537325"/>
            <a:ext cx="1978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/>
              <a:t>ETTHINK.com</a:t>
            </a:r>
            <a:r>
              <a:rPr lang="zh-CN" altLang="en-US" sz="1200"/>
              <a:t>教育技术论坛</a:t>
            </a:r>
          </a:p>
        </p:txBody>
      </p: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452438" y="5373688"/>
            <a:ext cx="360362" cy="35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1357290" y="2612232"/>
            <a:ext cx="1571636" cy="50006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菜单交互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4286248" y="2612232"/>
            <a:ext cx="1214446" cy="50006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文本输入</a:t>
            </a:r>
          </a:p>
        </p:txBody>
      </p:sp>
      <p:sp>
        <p:nvSpPr>
          <p:cNvPr id="79" name="矩形 78"/>
          <p:cNvSpPr/>
          <p:nvPr/>
        </p:nvSpPr>
        <p:spPr>
          <a:xfrm>
            <a:off x="5500694" y="2612232"/>
            <a:ext cx="2286016" cy="50006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拖放交互</a:t>
            </a:r>
          </a:p>
        </p:txBody>
      </p:sp>
      <p:cxnSp>
        <p:nvCxnSpPr>
          <p:cNvPr id="80" name="肘形连接符 79"/>
          <p:cNvCxnSpPr/>
          <p:nvPr/>
        </p:nvCxnSpPr>
        <p:spPr>
          <a:xfrm rot="10800000">
            <a:off x="3143250" y="3113088"/>
            <a:ext cx="357188" cy="1036637"/>
          </a:xfrm>
          <a:prstGeom prst="bentConnector2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847" name="矩形 80"/>
          <p:cNvSpPr>
            <a:spLocks noChangeArrowheads="1"/>
          </p:cNvSpPr>
          <p:nvPr/>
        </p:nvSpPr>
        <p:spPr bwMode="auto">
          <a:xfrm>
            <a:off x="3571875" y="3541713"/>
            <a:ext cx="2357438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动态按钮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1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开关按钮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1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隐形按钮</a:t>
            </a:r>
            <a:endParaRPr lang="zh-CN" altLang="en-US" sz="2000" b="1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2" name="肘形连接符 81"/>
          <p:cNvCxnSpPr/>
          <p:nvPr/>
        </p:nvCxnSpPr>
        <p:spPr>
          <a:xfrm rot="5400000" flipH="1" flipV="1">
            <a:off x="3071019" y="4114007"/>
            <a:ext cx="858837" cy="0"/>
          </a:xfrm>
          <a:prstGeom prst="bentConnector3">
            <a:avLst>
              <a:gd name="adj1" fmla="val 50000"/>
            </a:avLst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矩形 82"/>
          <p:cNvSpPr/>
          <p:nvPr/>
        </p:nvSpPr>
        <p:spPr>
          <a:xfrm>
            <a:off x="2357422" y="2255041"/>
            <a:ext cx="2071702" cy="857256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按钮交互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7938" y="760413"/>
            <a:ext cx="61087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强化文字的方法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不同形式的对比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3057526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强化文字的方法</a:t>
            </a:r>
          </a:p>
        </p:txBody>
      </p:sp>
      <p:pic>
        <p:nvPicPr>
          <p:cNvPr id="36867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70" name="TextBox 25"/>
          <p:cNvSpPr txBox="1">
            <a:spLocks noChangeArrowheads="1"/>
          </p:cNvSpPr>
          <p:nvPr/>
        </p:nvSpPr>
        <p:spPr bwMode="auto">
          <a:xfrm>
            <a:off x="3692525" y="6537325"/>
            <a:ext cx="1978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/>
              <a:t>ETTHINK.com</a:t>
            </a:r>
            <a:r>
              <a:rPr lang="zh-CN" altLang="en-US" sz="1200"/>
              <a:t>教育技术论坛</a:t>
            </a:r>
          </a:p>
        </p:txBody>
      </p: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19250" y="2012950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73" name="TextBox 9"/>
          <p:cNvSpPr txBox="1">
            <a:spLocks noChangeArrowheads="1"/>
          </p:cNvSpPr>
          <p:nvPr/>
        </p:nvSpPr>
        <p:spPr bwMode="auto">
          <a:xfrm>
            <a:off x="4011613" y="1844675"/>
            <a:ext cx="47767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大大的文字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示例高桥流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日本高桥征义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PPT_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勤勉之人轻量之人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1619250" y="2565400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75" name="TextBox 11"/>
          <p:cNvSpPr txBox="1">
            <a:spLocks noChangeArrowheads="1"/>
          </p:cNvSpPr>
          <p:nvPr/>
        </p:nvSpPr>
        <p:spPr bwMode="auto">
          <a:xfrm>
            <a:off x="4011613" y="2397125"/>
            <a:ext cx="39544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改变文字背景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示例强化文字方法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改变背景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.pptx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619250" y="3163888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77" name="TextBox 13"/>
          <p:cNvSpPr txBox="1">
            <a:spLocks noChangeArrowheads="1"/>
          </p:cNvSpPr>
          <p:nvPr/>
        </p:nvSpPr>
        <p:spPr bwMode="auto">
          <a:xfrm>
            <a:off x="4011613" y="2852738"/>
            <a:ext cx="2160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颜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色</a:t>
            </a:r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小等对比</a:t>
            </a: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619250" y="3803650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79" name="TextBox 15"/>
          <p:cNvSpPr txBox="1">
            <a:spLocks noChangeArrowheads="1"/>
          </p:cNvSpPr>
          <p:nvPr/>
        </p:nvSpPr>
        <p:spPr bwMode="auto">
          <a:xfrm>
            <a:off x="4011613" y="3635375"/>
            <a:ext cx="3638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添加强化动画效果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结合以后动画课程介绍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1619250" y="4365625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81" name="TextBox 17"/>
          <p:cNvSpPr txBox="1">
            <a:spLocks noChangeArrowheads="1"/>
          </p:cNvSpPr>
          <p:nvPr/>
        </p:nvSpPr>
        <p:spPr bwMode="auto">
          <a:xfrm>
            <a:off x="4011613" y="4197350"/>
            <a:ext cx="4098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利用框架参考书上案例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结合以后动画课程介绍</a:t>
            </a:r>
          </a:p>
        </p:txBody>
      </p:sp>
    </p:spTree>
  </p:cSld>
  <p:clrMapOvr>
    <a:masterClrMapping/>
  </p:clrMapOvr>
  <p:transition spd="slow" advClick="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73350"/>
            <a:ext cx="6467475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5600" y="2963863"/>
            <a:ext cx="5756275" cy="111125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文字的美化方法</a:t>
            </a:r>
            <a:endParaRPr lang="zh-CN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综艺体繁" pitchFamily="49" charset="-122"/>
              <a:ea typeface="汉仪综艺体繁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9788" y="2673350"/>
            <a:ext cx="627062" cy="16922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673350"/>
            <a:ext cx="1674813" cy="16748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16725" y="4691063"/>
            <a:ext cx="19875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课件之文字处理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6900863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美化文字的方法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排版参考</a:t>
            </a:r>
            <a:r>
              <a:rPr lang="en-US" altLang="zh-CN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之文字设计</a:t>
            </a:r>
            <a:r>
              <a:rPr lang="en-US" altLang="zh-CN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文字处理实例</a:t>
            </a:r>
            <a:r>
              <a:rPr lang="en-US" altLang="zh-CN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文字排版对齐</a:t>
            </a:r>
          </a:p>
        </p:txBody>
      </p:sp>
      <p:pic>
        <p:nvPicPr>
          <p:cNvPr id="38915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18" name="TextBox 25"/>
          <p:cNvSpPr txBox="1">
            <a:spLocks noChangeArrowheads="1"/>
          </p:cNvSpPr>
          <p:nvPr/>
        </p:nvSpPr>
        <p:spPr bwMode="auto">
          <a:xfrm>
            <a:off x="3692525" y="6537325"/>
            <a:ext cx="1978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/>
              <a:t>ETTHINK.com</a:t>
            </a:r>
            <a:r>
              <a:rPr lang="zh-CN" altLang="en-US" sz="1200"/>
              <a:t>教育技术论坛</a:t>
            </a:r>
          </a:p>
        </p:txBody>
      </p: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920" name="Picture 2" descr="E:\k\教学\多媒体画面艺术基础\文字之美\tip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1557338"/>
            <a:ext cx="8324850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直接连接符 10"/>
          <p:cNvCxnSpPr/>
          <p:nvPr/>
        </p:nvCxnSpPr>
        <p:spPr>
          <a:xfrm>
            <a:off x="1619250" y="4549775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22" name="TextBox 11"/>
          <p:cNvSpPr txBox="1">
            <a:spLocks noChangeArrowheads="1"/>
          </p:cNvSpPr>
          <p:nvPr/>
        </p:nvSpPr>
        <p:spPr bwMode="auto">
          <a:xfrm>
            <a:off x="4011613" y="4381500"/>
            <a:ext cx="48466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字体 字号 间距 颜色 是文字排版的最基本元素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1627188" y="5013325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24" name="TextBox 13"/>
          <p:cNvSpPr txBox="1">
            <a:spLocks noChangeArrowheads="1"/>
          </p:cNvSpPr>
          <p:nvPr/>
        </p:nvSpPr>
        <p:spPr bwMode="auto">
          <a:xfrm>
            <a:off x="4019550" y="4845050"/>
            <a:ext cx="5032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用尽可能少的变化表现出标题与内容等之间差异</a:t>
            </a:r>
          </a:p>
        </p:txBody>
      </p:sp>
    </p:spTree>
  </p:cSld>
  <p:clrMapOvr>
    <a:masterClrMapping/>
  </p:clrMapOvr>
  <p:transition spd="slow" advClick="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6367463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美化文字的方法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参考文字排版处理实例</a:t>
            </a:r>
            <a:r>
              <a:rPr lang="en-US" altLang="zh-CN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及操作细节介绍</a:t>
            </a:r>
          </a:p>
        </p:txBody>
      </p:sp>
      <p:pic>
        <p:nvPicPr>
          <p:cNvPr id="39939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42" name="TextBox 25"/>
          <p:cNvSpPr txBox="1">
            <a:spLocks noChangeArrowheads="1"/>
          </p:cNvSpPr>
          <p:nvPr/>
        </p:nvSpPr>
        <p:spPr bwMode="auto">
          <a:xfrm>
            <a:off x="3692525" y="6537325"/>
            <a:ext cx="1978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/>
              <a:t>ETTHINK.com</a:t>
            </a:r>
            <a:r>
              <a:rPr lang="zh-CN" altLang="en-US" sz="1200"/>
              <a:t>教育技术论坛</a:t>
            </a:r>
          </a:p>
        </p:txBody>
      </p: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944" name="Picture 2" descr="E:\k\教学\多媒体画面艺术基础\文字之美\tip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1557338"/>
            <a:ext cx="8324850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直接连接符 10"/>
          <p:cNvCxnSpPr/>
          <p:nvPr/>
        </p:nvCxnSpPr>
        <p:spPr>
          <a:xfrm>
            <a:off x="1619250" y="4549775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46" name="TextBox 11"/>
          <p:cNvSpPr txBox="1">
            <a:spLocks noChangeArrowheads="1"/>
          </p:cNvSpPr>
          <p:nvPr/>
        </p:nvSpPr>
        <p:spPr bwMode="auto">
          <a:xfrm>
            <a:off x="4011613" y="4381500"/>
            <a:ext cx="48466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字体 字号 间距 颜色 是文字排版的最基本元素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1627188" y="5013325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48" name="TextBox 13"/>
          <p:cNvSpPr txBox="1">
            <a:spLocks noChangeArrowheads="1"/>
          </p:cNvSpPr>
          <p:nvPr/>
        </p:nvSpPr>
        <p:spPr bwMode="auto">
          <a:xfrm>
            <a:off x="4019550" y="4845050"/>
            <a:ext cx="5032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用尽可能少的变化表现出标题与内容等之间差异</a:t>
            </a:r>
          </a:p>
        </p:txBody>
      </p:sp>
    </p:spTree>
  </p:cSld>
  <p:clrMapOvr>
    <a:masterClrMapping/>
  </p:clrMapOvr>
  <p:transition spd="slow" advClick="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4929188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美化文字的方法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版面设计界面设计中详解</a:t>
            </a:r>
          </a:p>
        </p:txBody>
      </p:sp>
      <p:pic>
        <p:nvPicPr>
          <p:cNvPr id="40963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66" name="TextBox 25"/>
          <p:cNvSpPr txBox="1">
            <a:spLocks noChangeArrowheads="1"/>
          </p:cNvSpPr>
          <p:nvPr/>
        </p:nvSpPr>
        <p:spPr bwMode="auto">
          <a:xfrm>
            <a:off x="3692525" y="6537325"/>
            <a:ext cx="1978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/>
              <a:t>ETTHINK.com</a:t>
            </a:r>
            <a:r>
              <a:rPr lang="zh-CN" altLang="en-US" sz="1200"/>
              <a:t>教育技术论坛</a:t>
            </a:r>
          </a:p>
        </p:txBody>
      </p: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6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773238"/>
            <a:ext cx="9053513" cy="345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5287963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美化文字的方法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制作双色字</a:t>
            </a:r>
            <a:endParaRPr lang="zh-CN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1987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90" name="TextBox 25"/>
          <p:cNvSpPr txBox="1">
            <a:spLocks noChangeArrowheads="1"/>
          </p:cNvSpPr>
          <p:nvPr/>
        </p:nvSpPr>
        <p:spPr bwMode="auto">
          <a:xfrm>
            <a:off x="3692525" y="6537325"/>
            <a:ext cx="1978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/>
              <a:t>ETTHINK.com</a:t>
            </a:r>
            <a:r>
              <a:rPr lang="zh-CN" altLang="en-US" sz="1200"/>
              <a:t>教育技术论坛</a:t>
            </a:r>
          </a:p>
        </p:txBody>
      </p: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92" name="TextBox 1"/>
          <p:cNvSpPr txBox="1">
            <a:spLocks noChangeArrowheads="1"/>
          </p:cNvSpPr>
          <p:nvPr/>
        </p:nvSpPr>
        <p:spPr bwMode="auto">
          <a:xfrm>
            <a:off x="1350963" y="2484438"/>
            <a:ext cx="5262562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600" b="1">
                <a:latin typeface="微软雅黑" panose="020B0503020204020204" pitchFamily="34" charset="-122"/>
                <a:ea typeface="微软雅黑" panose="020B0503020204020204" pitchFamily="34" charset="-122"/>
              </a:rPr>
              <a:t>参考书中案例</a:t>
            </a:r>
            <a:endParaRPr lang="en-US" altLang="zh-CN" sz="6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你知道为什么将文字存为图片吗？</a:t>
            </a:r>
          </a:p>
        </p:txBody>
      </p:sp>
    </p:spTree>
  </p:cSld>
  <p:clrMapOvr>
    <a:masterClrMapping/>
  </p:clrMapOvr>
  <p:transition spd="slow" advClick="0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610870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美化文字的方法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文字的方向设置</a:t>
            </a:r>
          </a:p>
        </p:txBody>
      </p:sp>
      <p:pic>
        <p:nvPicPr>
          <p:cNvPr id="4301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4" name="TextBox 25"/>
          <p:cNvSpPr txBox="1">
            <a:spLocks noChangeArrowheads="1"/>
          </p:cNvSpPr>
          <p:nvPr/>
        </p:nvSpPr>
        <p:spPr bwMode="auto">
          <a:xfrm>
            <a:off x="3692525" y="6537325"/>
            <a:ext cx="1978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/>
              <a:t>ETTHINK.com</a:t>
            </a:r>
            <a:r>
              <a:rPr lang="zh-CN" altLang="en-US" sz="1200"/>
              <a:t>教育技术论坛</a:t>
            </a:r>
          </a:p>
        </p:txBody>
      </p: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611188" y="2797175"/>
            <a:ext cx="785812" cy="762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3017" name="TextBox 15"/>
          <p:cNvSpPr txBox="1">
            <a:spLocks noChangeArrowheads="1"/>
          </p:cNvSpPr>
          <p:nvPr/>
        </p:nvSpPr>
        <p:spPr bwMode="auto">
          <a:xfrm>
            <a:off x="1506538" y="2838450"/>
            <a:ext cx="56880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rPr>
              <a:t>横向</a:t>
            </a:r>
            <a:r>
              <a:rPr lang="en-US" altLang="zh-CN" sz="400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rPr>
              <a:t>竖向 或者别的方向</a:t>
            </a:r>
          </a:p>
        </p:txBody>
      </p:sp>
    </p:spTree>
  </p:cSld>
  <p:clrMapOvr>
    <a:masterClrMapping/>
  </p:clrMapOvr>
  <p:transition spd="slow" advClick="0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6340476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文字处理问题一：超级链接的色彩</a:t>
            </a:r>
          </a:p>
        </p:txBody>
      </p:sp>
      <p:pic>
        <p:nvPicPr>
          <p:cNvPr id="44035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38" name="TextBox 25"/>
          <p:cNvSpPr txBox="1">
            <a:spLocks noChangeArrowheads="1"/>
          </p:cNvSpPr>
          <p:nvPr/>
        </p:nvSpPr>
        <p:spPr bwMode="auto">
          <a:xfrm>
            <a:off x="3692525" y="6537325"/>
            <a:ext cx="1978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/>
              <a:t>ETTHINK.com</a:t>
            </a:r>
            <a:r>
              <a:rPr lang="zh-CN" altLang="en-US" sz="1200"/>
              <a:t>教育技术论坛</a:t>
            </a:r>
          </a:p>
        </p:txBody>
      </p: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611188" y="2797175"/>
            <a:ext cx="785812" cy="762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4041" name="TextBox 2"/>
          <p:cNvSpPr txBox="1">
            <a:spLocks noChangeArrowheads="1"/>
          </p:cNvSpPr>
          <p:nvPr/>
        </p:nvSpPr>
        <p:spPr bwMode="auto">
          <a:xfrm>
            <a:off x="1508125" y="2720975"/>
            <a:ext cx="74850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</a:rPr>
              <a:t>不对文字直接添加链接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或修改配色方案</a:t>
            </a:r>
          </a:p>
        </p:txBody>
      </p:sp>
    </p:spTree>
  </p:cSld>
  <p:clrMapOvr>
    <a:masterClrMapping/>
  </p:clrMapOvr>
  <p:transition spd="slow" advClick="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7161213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文字处理问题二：特殊符号的输入方法</a:t>
            </a:r>
          </a:p>
        </p:txBody>
      </p:sp>
      <p:pic>
        <p:nvPicPr>
          <p:cNvPr id="45059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62" name="TextBox 25"/>
          <p:cNvSpPr txBox="1">
            <a:spLocks noChangeArrowheads="1"/>
          </p:cNvSpPr>
          <p:nvPr/>
        </p:nvSpPr>
        <p:spPr bwMode="auto">
          <a:xfrm>
            <a:off x="3692525" y="6537325"/>
            <a:ext cx="1978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/>
              <a:t>ETTHINK.com</a:t>
            </a:r>
            <a:r>
              <a:rPr lang="zh-CN" altLang="en-US" sz="1200"/>
              <a:t>教育技术论坛</a:t>
            </a:r>
          </a:p>
        </p:txBody>
      </p: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619250" y="2152650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65" name="TextBox 8"/>
          <p:cNvSpPr txBox="1">
            <a:spLocks noChangeArrowheads="1"/>
          </p:cNvSpPr>
          <p:nvPr/>
        </p:nvSpPr>
        <p:spPr bwMode="auto">
          <a:xfrm>
            <a:off x="4011613" y="1984375"/>
            <a:ext cx="47545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中集成了公式符号和利用输入法的软键盘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644650" y="2819400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67" name="TextBox 10"/>
          <p:cNvSpPr txBox="1">
            <a:spLocks noChangeArrowheads="1"/>
          </p:cNvSpPr>
          <p:nvPr/>
        </p:nvSpPr>
        <p:spPr bwMode="auto">
          <a:xfrm>
            <a:off x="4037013" y="2651125"/>
            <a:ext cx="21193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特殊字体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如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wingdings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619250" y="3516313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69" name="TextBox 13"/>
          <p:cNvSpPr txBox="1">
            <a:spLocks noChangeArrowheads="1"/>
          </p:cNvSpPr>
          <p:nvPr/>
        </p:nvSpPr>
        <p:spPr bwMode="auto">
          <a:xfrm>
            <a:off x="4011613" y="3348038"/>
            <a:ext cx="2871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从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中输入再复制过来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644650" y="4092575"/>
            <a:ext cx="22320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71" name="TextBox 15"/>
          <p:cNvSpPr txBox="1">
            <a:spLocks noChangeArrowheads="1"/>
          </p:cNvSpPr>
          <p:nvPr/>
        </p:nvSpPr>
        <p:spPr bwMode="auto">
          <a:xfrm>
            <a:off x="4037013" y="3924300"/>
            <a:ext cx="2954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手绘图片当成图片插入进来</a:t>
            </a:r>
          </a:p>
        </p:txBody>
      </p:sp>
    </p:spTree>
  </p:cSld>
  <p:clrMapOvr>
    <a:masterClrMapping/>
  </p:clrMapOvr>
  <p:transition spd="slow" advClick="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-7938" y="760413"/>
            <a:ext cx="6750051" cy="584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文字处理问题三：将文字存储为图片</a:t>
            </a:r>
          </a:p>
        </p:txBody>
      </p:sp>
      <p:pic>
        <p:nvPicPr>
          <p:cNvPr id="46083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910263"/>
            <a:ext cx="68103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5992813"/>
            <a:ext cx="26257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6" name="直接连接符 95"/>
          <p:cNvCxnSpPr/>
          <p:nvPr/>
        </p:nvCxnSpPr>
        <p:spPr>
          <a:xfrm>
            <a:off x="2968625" y="6538913"/>
            <a:ext cx="3475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86" name="TextBox 25"/>
          <p:cNvSpPr txBox="1">
            <a:spLocks noChangeArrowheads="1"/>
          </p:cNvSpPr>
          <p:nvPr/>
        </p:nvSpPr>
        <p:spPr bwMode="auto">
          <a:xfrm>
            <a:off x="3692525" y="6537325"/>
            <a:ext cx="1978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/>
              <a:t>ETTHINK.com</a:t>
            </a:r>
            <a:r>
              <a:rPr lang="zh-CN" altLang="en-US" sz="1200"/>
              <a:t>教育技术论坛</a:t>
            </a:r>
          </a:p>
        </p:txBody>
      </p:sp>
      <p:cxnSp>
        <p:nvCxnSpPr>
          <p:cNvPr id="98" name="直接连接符 97"/>
          <p:cNvCxnSpPr/>
          <p:nvPr/>
        </p:nvCxnSpPr>
        <p:spPr>
          <a:xfrm>
            <a:off x="0" y="5805488"/>
            <a:ext cx="91440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11188" y="2797175"/>
            <a:ext cx="785812" cy="762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6089" name="TextBox 8"/>
          <p:cNvSpPr txBox="1">
            <a:spLocks noChangeArrowheads="1"/>
          </p:cNvSpPr>
          <p:nvPr/>
        </p:nvSpPr>
        <p:spPr bwMode="auto">
          <a:xfrm>
            <a:off x="1508125" y="2720975"/>
            <a:ext cx="65611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</a:rPr>
              <a:t>右键另存为图片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想一想什么时候需要这样做？</a:t>
            </a:r>
          </a:p>
        </p:txBody>
      </p:sp>
    </p:spTree>
  </p:cSld>
  <p:clrMapOvr>
    <a:masterClrMapping/>
  </p:clrMapOvr>
  <p:transition spd="slow" advClick="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6308725"/>
            <a:ext cx="9144000" cy="54927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443663" y="1355725"/>
            <a:ext cx="1416050" cy="15684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96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92938" y="2708275"/>
            <a:ext cx="1108075" cy="12017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72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04013" y="3644900"/>
            <a:ext cx="1108075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720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37238" y="2217738"/>
            <a:ext cx="1722437" cy="19383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摄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47" b="9364"/>
          <a:stretch/>
        </p:blipFill>
        <p:spPr bwMode="auto">
          <a:xfrm flipH="1">
            <a:off x="251520" y="2586286"/>
            <a:ext cx="1971457" cy="1408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TextBox 7"/>
          <p:cNvSpPr txBox="1"/>
          <p:nvPr/>
        </p:nvSpPr>
        <p:spPr>
          <a:xfrm>
            <a:off x="3276600" y="6434138"/>
            <a:ext cx="208438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且行制作 淮南师范学院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20950" y="2736850"/>
            <a:ext cx="3157538" cy="11080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6600">
                <a:solidFill>
                  <a:schemeClr val="bg1">
                    <a:lumMod val="75000"/>
                  </a:schemeClr>
                </a:solidFill>
              </a:rPr>
              <a:t>T</a:t>
            </a:r>
            <a:r>
              <a:rPr lang="en-US" altLang="zh-CN" sz="4000">
                <a:solidFill>
                  <a:schemeClr val="bg1">
                    <a:lumMod val="75000"/>
                  </a:schemeClr>
                </a:solidFill>
              </a:rPr>
              <a:t>ake </a:t>
            </a:r>
            <a:r>
              <a:rPr lang="en-US" altLang="zh-CN" sz="6000">
                <a:solidFill>
                  <a:schemeClr val="bg1">
                    <a:lumMod val="75000"/>
                  </a:schemeClr>
                </a:solidFill>
              </a:rPr>
              <a:t>P</a:t>
            </a:r>
            <a:r>
              <a:rPr lang="en-US" altLang="zh-CN" sz="4000">
                <a:solidFill>
                  <a:schemeClr val="bg1">
                    <a:lumMod val="75000"/>
                  </a:schemeClr>
                </a:solidFill>
              </a:rPr>
              <a:t>hoto…</a:t>
            </a:r>
            <a:endParaRPr lang="zh-CN" altLang="en-US" sz="40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558800" y="923925"/>
            <a:ext cx="503238" cy="431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1246188" y="923925"/>
            <a:ext cx="503237" cy="431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1857375" y="923925"/>
            <a:ext cx="504825" cy="431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2516188" y="923925"/>
            <a:ext cx="504825" cy="431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684213" y="4221163"/>
            <a:ext cx="1414462" cy="15700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9600">
                <a:solidFill>
                  <a:schemeClr val="bg1">
                    <a:lumMod val="85000"/>
                  </a:schemeClr>
                </a:solidFill>
                <a:latin typeface="华文行楷" pitchFamily="2" charset="-122"/>
                <a:ea typeface="华文行楷" pitchFamily="2" charset="-122"/>
              </a:rPr>
              <a:t>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20838" y="4521200"/>
            <a:ext cx="877887" cy="9223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5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05050" y="4702175"/>
            <a:ext cx="223678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>
                <a:solidFill>
                  <a:schemeClr val="bg1">
                    <a:lumMod val="50000"/>
                  </a:schemeClr>
                </a:solidFill>
                <a:latin typeface="华文行楷" pitchFamily="2" charset="-122"/>
                <a:ea typeface="华文行楷" pitchFamily="2" charset="-122"/>
              </a:rPr>
              <a:t>是用光作画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2"/>
          <p:cNvGrpSpPr>
            <a:grpSpLocks/>
          </p:cNvGrpSpPr>
          <p:nvPr/>
        </p:nvGrpSpPr>
        <p:grpSpPr bwMode="auto">
          <a:xfrm>
            <a:off x="1446213" y="3125788"/>
            <a:ext cx="6211887" cy="1771650"/>
            <a:chOff x="0" y="0"/>
            <a:chExt cx="6211167" cy="1771897"/>
          </a:xfrm>
        </p:grpSpPr>
        <p:pic>
          <p:nvPicPr>
            <p:cNvPr id="48142" name="图片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211167" cy="1771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43" name="圆角矩形 6"/>
            <p:cNvSpPr>
              <a:spLocks noChangeArrowheads="1"/>
            </p:cNvSpPr>
            <p:nvPr/>
          </p:nvSpPr>
          <p:spPr bwMode="auto">
            <a:xfrm>
              <a:off x="4661295" y="1152128"/>
              <a:ext cx="216024" cy="288032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8131" name="直接连接符 11"/>
          <p:cNvSpPr>
            <a:spLocks noChangeShapeType="1"/>
          </p:cNvSpPr>
          <p:nvPr/>
        </p:nvSpPr>
        <p:spPr bwMode="auto">
          <a:xfrm>
            <a:off x="1422400" y="6337300"/>
            <a:ext cx="6335713" cy="0"/>
          </a:xfrm>
          <a:prstGeom prst="line">
            <a:avLst/>
          </a:prstGeom>
          <a:noFill/>
          <a:ln w="31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32" name="直接连接符 94"/>
          <p:cNvSpPr>
            <a:spLocks noChangeShapeType="1"/>
          </p:cNvSpPr>
          <p:nvPr/>
        </p:nvSpPr>
        <p:spPr bwMode="auto">
          <a:xfrm>
            <a:off x="1403350" y="5381625"/>
            <a:ext cx="6337300" cy="0"/>
          </a:xfrm>
          <a:prstGeom prst="line">
            <a:avLst/>
          </a:prstGeom>
          <a:noFill/>
          <a:ln w="31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33" name="TextBox 13"/>
          <p:cNvSpPr>
            <a:spLocks noChangeArrowheads="1"/>
          </p:cNvSpPr>
          <p:nvPr/>
        </p:nvSpPr>
        <p:spPr bwMode="auto">
          <a:xfrm>
            <a:off x="1403350" y="5092700"/>
            <a:ext cx="55705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此书只是一个起点，我将通过网络长期对此书内容进行修订和更新：</a:t>
            </a:r>
            <a:endParaRPr lang="zh-CN" altLang="en-US"/>
          </a:p>
        </p:txBody>
      </p:sp>
      <p:sp>
        <p:nvSpPr>
          <p:cNvPr id="48134" name="TextBox 97"/>
          <p:cNvSpPr>
            <a:spLocks noChangeArrowheads="1"/>
          </p:cNvSpPr>
          <p:nvPr/>
        </p:nvSpPr>
        <p:spPr bwMode="auto">
          <a:xfrm>
            <a:off x="4329113" y="5429250"/>
            <a:ext cx="819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8GB</a:t>
            </a:r>
            <a:endParaRPr lang="zh-CN" altLang="en-US"/>
          </a:p>
        </p:txBody>
      </p:sp>
      <p:sp>
        <p:nvSpPr>
          <p:cNvPr id="48135" name="矩形 18"/>
          <p:cNvSpPr>
            <a:spLocks noChangeArrowheads="1"/>
          </p:cNvSpPr>
          <p:nvPr/>
        </p:nvSpPr>
        <p:spPr bwMode="auto">
          <a:xfrm>
            <a:off x="5003800" y="5541963"/>
            <a:ext cx="1724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的配套练习素材与案例</a:t>
            </a:r>
            <a:endParaRPr lang="zh-CN" altLang="en-US"/>
          </a:p>
        </p:txBody>
      </p:sp>
      <p:sp>
        <p:nvSpPr>
          <p:cNvPr id="48136" name="TextBox 100"/>
          <p:cNvSpPr>
            <a:spLocks noChangeArrowheads="1"/>
          </p:cNvSpPr>
          <p:nvPr/>
        </p:nvSpPr>
        <p:spPr bwMode="auto">
          <a:xfrm>
            <a:off x="4356100" y="5803900"/>
            <a:ext cx="800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免费</a:t>
            </a:r>
            <a:endParaRPr lang="zh-CN" altLang="en-US"/>
          </a:p>
        </p:txBody>
      </p:sp>
      <p:sp>
        <p:nvSpPr>
          <p:cNvPr id="48137" name="矩形 101"/>
          <p:cNvSpPr>
            <a:spLocks noChangeArrowheads="1"/>
          </p:cNvSpPr>
          <p:nvPr/>
        </p:nvSpPr>
        <p:spPr bwMode="auto">
          <a:xfrm>
            <a:off x="5008563" y="5916613"/>
            <a:ext cx="24939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网络学习课程，每周至少一个主题</a:t>
            </a:r>
            <a:endParaRPr lang="zh-CN" altLang="en-US"/>
          </a:p>
        </p:txBody>
      </p:sp>
      <p:pic>
        <p:nvPicPr>
          <p:cNvPr id="48138" name="图片 19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973263"/>
            <a:ext cx="23907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9" name="图片 21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1889125"/>
            <a:ext cx="16478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40" name="图片 22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863" y="1816100"/>
            <a:ext cx="16287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41" name="图片 58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438" y="1973263"/>
            <a:ext cx="1504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/>
        </p:nvSpPr>
        <p:spPr bwMode="auto">
          <a:xfrm>
            <a:off x="1371600" y="3733800"/>
            <a:ext cx="70104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rPr>
              <a:t>关注官方博客： </a:t>
            </a:r>
            <a:r>
              <a:rPr lang="zh-CN" altLang="en-US" sz="1600">
                <a:latin typeface="华文细黑" panose="02010600040101010101" pitchFamily="2" charset="-122"/>
                <a:ea typeface="华文细黑" panose="02010600040101010101" pitchFamily="2" charset="-122"/>
                <a:hlinkClick r:id="rId2"/>
              </a:rPr>
              <a:t>http://www.</a:t>
            </a:r>
            <a:r>
              <a:rPr lang="en-US" altLang="zh-CN" sz="1600">
                <a:latin typeface="华文细黑" panose="02010600040101010101" pitchFamily="2" charset="-122"/>
                <a:ea typeface="华文细黑" panose="02010600040101010101" pitchFamily="2" charset="-122"/>
                <a:hlinkClick r:id="rId2"/>
              </a:rPr>
              <a:t>qiexing.com</a:t>
            </a:r>
            <a:r>
              <a:rPr lang="zh-CN" altLang="en-US" sz="1600">
                <a:latin typeface="华文细黑" panose="02010600040101010101" pitchFamily="2" charset="-122"/>
                <a:ea typeface="华文细黑" panose="02010600040101010101" pitchFamily="2" charset="-122"/>
                <a:hlinkClick r:id="rId2"/>
              </a:rPr>
              <a:t>/</a:t>
            </a:r>
            <a:endParaRPr lang="zh-CN" altLang="en-US" sz="1400">
              <a:latin typeface="华文细黑" panose="02010600040101010101" pitchFamily="2" charset="-122"/>
              <a:ea typeface="华文细黑" panose="02010600040101010101" pitchFamily="2" charset="-122"/>
              <a:hlinkClick r:id="rId2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rPr>
              <a:t>关注官方微博：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zh-CN" altLang="en-US" sz="1300">
                <a:latin typeface="华文细黑" panose="02010600040101010101" pitchFamily="2" charset="-122"/>
                <a:ea typeface="华文细黑" panose="02010600040101010101" pitchFamily="2" charset="-122"/>
              </a:rPr>
              <a:t>新浪：</a:t>
            </a:r>
            <a:r>
              <a:rPr lang="zh-CN" altLang="en-US" sz="1300">
                <a:latin typeface="华文细黑" panose="02010600040101010101" pitchFamily="2" charset="-122"/>
                <a:ea typeface="华文细黑" panose="02010600040101010101" pitchFamily="2" charset="-122"/>
                <a:hlinkClick r:id="rId3"/>
              </a:rPr>
              <a:t>http://</a:t>
            </a:r>
            <a:r>
              <a:rPr lang="en-US" altLang="zh-CN" sz="1300">
                <a:latin typeface="华文细黑" panose="02010600040101010101" pitchFamily="2" charset="-122"/>
                <a:ea typeface="华文细黑" panose="02010600040101010101" pitchFamily="2" charset="-122"/>
                <a:hlinkClick r:id="rId3"/>
              </a:rPr>
              <a:t>weibo.com</a:t>
            </a:r>
            <a:r>
              <a:rPr lang="zh-CN" altLang="en-US" sz="1300">
                <a:latin typeface="华文细黑" panose="02010600040101010101" pitchFamily="2" charset="-122"/>
                <a:ea typeface="华文细黑" panose="02010600040101010101" pitchFamily="2" charset="-122"/>
                <a:hlinkClick r:id="rId3"/>
              </a:rPr>
              <a:t>/</a:t>
            </a:r>
            <a:r>
              <a:rPr lang="en-US" altLang="zh-CN" sz="1300">
                <a:latin typeface="华文细黑" panose="02010600040101010101" pitchFamily="2" charset="-122"/>
                <a:ea typeface="华文细黑" panose="02010600040101010101" pitchFamily="2" charset="-122"/>
                <a:hlinkClick r:id="rId3"/>
              </a:rPr>
              <a:t>qiexing</a:t>
            </a:r>
            <a:endParaRPr lang="zh-CN" altLang="en-US" sz="1100">
              <a:latin typeface="华文细黑" panose="02010600040101010101" pitchFamily="2" charset="-122"/>
              <a:ea typeface="华文细黑" panose="02010600040101010101" pitchFamily="2" charset="-122"/>
              <a:hlinkClick r:id="rId3"/>
            </a:endParaRP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zh-CN" altLang="en-US" sz="1300">
                <a:latin typeface="华文细黑" panose="02010600040101010101" pitchFamily="2" charset="-122"/>
                <a:ea typeface="华文细黑" panose="02010600040101010101" pitchFamily="2" charset="-122"/>
              </a:rPr>
              <a:t>腾讯：</a:t>
            </a:r>
            <a:r>
              <a:rPr lang="zh-CN" altLang="en-US" sz="1300">
                <a:latin typeface="华文细黑" panose="02010600040101010101" pitchFamily="2" charset="-122"/>
                <a:ea typeface="华文细黑" panose="02010600040101010101" pitchFamily="2" charset="-122"/>
                <a:hlinkClick r:id="rId4"/>
              </a:rPr>
              <a:t>http://t.qq.com/</a:t>
            </a:r>
            <a:r>
              <a:rPr lang="en-US" altLang="zh-CN" sz="1300">
                <a:latin typeface="华文细黑" panose="02010600040101010101" pitchFamily="2" charset="-122"/>
                <a:ea typeface="华文细黑" panose="02010600040101010101" pitchFamily="2" charset="-122"/>
                <a:hlinkClick r:id="rId4"/>
              </a:rPr>
              <a:t>snsppt</a:t>
            </a:r>
            <a:endParaRPr lang="zh-CN" altLang="en-US" sz="1100">
              <a:latin typeface="华文细黑" panose="02010600040101010101" pitchFamily="2" charset="-122"/>
              <a:ea typeface="华文细黑" panose="02010600040101010101" pitchFamily="2" charset="-122"/>
              <a:hlinkClick r:id="rId4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rPr>
              <a:t>电子学档平台：</a:t>
            </a:r>
            <a:r>
              <a:rPr lang="zh-CN" altLang="en-US" sz="1200">
                <a:latin typeface="华文细黑" panose="02010600040101010101" pitchFamily="2" charset="-122"/>
                <a:ea typeface="华文细黑" panose="02010600040101010101" pitchFamily="2" charset="-122"/>
                <a:hlinkClick r:id="rId5"/>
              </a:rPr>
              <a:t>http://www.</a:t>
            </a:r>
            <a:r>
              <a:rPr lang="en-US" altLang="zh-CN" sz="1200">
                <a:latin typeface="华文细黑" panose="02010600040101010101" pitchFamily="2" charset="-122"/>
                <a:ea typeface="华文细黑" panose="02010600040101010101" pitchFamily="2" charset="-122"/>
                <a:hlinkClick r:id="rId5"/>
              </a:rPr>
              <a:t>eportfolios.cn</a:t>
            </a:r>
            <a:endParaRPr lang="zh-CN" altLang="en-US" sz="1000">
              <a:latin typeface="华文细黑" panose="02010600040101010101" pitchFamily="2" charset="-122"/>
              <a:ea typeface="华文细黑" panose="02010600040101010101" pitchFamily="2" charset="-122"/>
              <a:hlinkClick r:id="rId5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zh-CN" altLang="en-US" sz="1600"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资源合作邮箱：</a:t>
            </a:r>
            <a:r>
              <a:rPr lang="en-US" altLang="zh-CN" sz="1600"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  <a:hlinkClick r:id="rId6"/>
              </a:rPr>
              <a:t>qiexing@qq.com</a:t>
            </a:r>
            <a:r>
              <a:rPr lang="en-US" altLang="zh-CN" sz="1600"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 </a:t>
            </a:r>
            <a:r>
              <a:rPr lang="en-US" altLang="zh-CN" sz="1200"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(</a:t>
            </a:r>
            <a:r>
              <a:rPr lang="zh-CN" altLang="en-US" sz="1200"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参与分享即可获得且行收集的所有优秀课件</a:t>
            </a:r>
            <a:r>
              <a:rPr lang="en-US" altLang="zh-CN" sz="1200"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)</a:t>
            </a:r>
            <a:endParaRPr lang="zh-CN" altLang="en-US" sz="1200"/>
          </a:p>
        </p:txBody>
      </p:sp>
      <p:sp>
        <p:nvSpPr>
          <p:cNvPr id="49155" name="TextBox 28"/>
          <p:cNvSpPr txBox="1">
            <a:spLocks noChangeArrowheads="1"/>
          </p:cNvSpPr>
          <p:nvPr/>
        </p:nvSpPr>
        <p:spPr bwMode="auto">
          <a:xfrm>
            <a:off x="2551113" y="3033713"/>
            <a:ext cx="2236787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rgbClr val="7F7F7F"/>
                </a:solidFill>
                <a:latin typeface="Microsoft Sans Serif" panose="020B0604020202020204" pitchFamily="34" charset="0"/>
                <a:ea typeface="华文细黑" panose="02010600040101010101" pitchFamily="2" charset="-122"/>
              </a:rPr>
              <a:t>WWW.ETTHINK.COM</a:t>
            </a:r>
            <a:endParaRPr lang="zh-CN" altLang="en-US" sz="1600">
              <a:solidFill>
                <a:srgbClr val="7F7F7F"/>
              </a:solidFill>
              <a:latin typeface="Microsoft Sans Serif" panose="020B0604020202020204" pitchFamily="34" charset="0"/>
              <a:ea typeface="华文细黑" panose="02010600040101010101" pitchFamily="2" charset="-122"/>
            </a:endParaRPr>
          </a:p>
        </p:txBody>
      </p:sp>
      <p:cxnSp>
        <p:nvCxnSpPr>
          <p:cNvPr id="49156" name="直接连接符 29"/>
          <p:cNvCxnSpPr>
            <a:cxnSpLocks noChangeShapeType="1"/>
          </p:cNvCxnSpPr>
          <p:nvPr/>
        </p:nvCxnSpPr>
        <p:spPr bwMode="auto">
          <a:xfrm>
            <a:off x="2452688" y="3073400"/>
            <a:ext cx="6656387" cy="0"/>
          </a:xfrm>
          <a:prstGeom prst="line">
            <a:avLst/>
          </a:prstGeom>
          <a:noFill/>
          <a:ln w="3175">
            <a:solidFill>
              <a:srgbClr val="7F7F7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49157" name="TextBox 1"/>
          <p:cNvSpPr txBox="1">
            <a:spLocks noChangeArrowheads="1"/>
          </p:cNvSpPr>
          <p:nvPr/>
        </p:nvSpPr>
        <p:spPr bwMode="auto">
          <a:xfrm>
            <a:off x="3851275" y="2327275"/>
            <a:ext cx="44942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有教学问题上教育技术论坛</a:t>
            </a:r>
          </a:p>
        </p:txBody>
      </p:sp>
      <p:pic>
        <p:nvPicPr>
          <p:cNvPr id="49158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0" y="1585913"/>
            <a:ext cx="1462088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81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mtClean="0"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2671</TotalTime>
  <Words>1248</Words>
  <Application>Microsoft Office PowerPoint</Application>
  <PresentationFormat>全屏显示(4:3)</PresentationFormat>
  <Paragraphs>188</Paragraphs>
  <Slides>46</Slides>
  <Notes>34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6" baseType="lpstr">
      <vt:lpstr>宋体</vt:lpstr>
      <vt:lpstr>华文细黑</vt:lpstr>
      <vt:lpstr>微软雅黑</vt:lpstr>
      <vt:lpstr>Microsoft Sans Serif</vt:lpstr>
      <vt:lpstr>华文行楷</vt:lpstr>
      <vt:lpstr>汉仪综艺体繁</vt:lpstr>
      <vt:lpstr>Arial</vt:lpstr>
      <vt:lpstr>Calibri</vt:lpstr>
      <vt:lpstr>Office 主题​​</vt:lpstr>
      <vt:lpstr>Microsoft PowerPoint 演示文稿</vt:lpstr>
      <vt:lpstr>PowerPoint 演示文稿</vt:lpstr>
      <vt:lpstr>课件中文字的功能</vt:lpstr>
      <vt:lpstr>PowerPoint 演示文稿</vt:lpstr>
      <vt:lpstr>文字使用常见问题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文字的简化方法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文字的强化方法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文字的美化方法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学教育技术，上教育技术论坛！http://www.etthink.com</dc:title>
  <dc:creator>且行</dc:creator>
  <cp:lastModifiedBy>xt256.com</cp:lastModifiedBy>
  <cp:revision>157</cp:revision>
  <dcterms:created xsi:type="dcterms:W3CDTF">2010-08-29T13:13:54Z</dcterms:created>
  <dcterms:modified xsi:type="dcterms:W3CDTF">2018-03-14T07:44:05Z</dcterms:modified>
</cp:coreProperties>
</file>