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7" r:id="rId2"/>
    <p:sldId id="276" r:id="rId3"/>
    <p:sldId id="278" r:id="rId4"/>
    <p:sldId id="277" r:id="rId5"/>
    <p:sldId id="279" r:id="rId6"/>
    <p:sldId id="286" r:id="rId7"/>
    <p:sldId id="280" r:id="rId8"/>
    <p:sldId id="281" r:id="rId9"/>
    <p:sldId id="282" r:id="rId10"/>
    <p:sldId id="283" r:id="rId11"/>
    <p:sldId id="284" r:id="rId12"/>
    <p:sldId id="285" r:id="rId13"/>
    <p:sldId id="287" r:id="rId14"/>
    <p:sldId id="289" r:id="rId15"/>
    <p:sldId id="288" r:id="rId16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4F151FD-09C2-4F98-944F-BB0798808DFB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B84A66-A38B-4C65-8BBB-EF11DA00CCE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103A5E9-E8C4-4FBC-A86F-F75C94E71518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因为快速访问工具栏面积有限，只能将最常用的操作集中在这里，其它更多操作可以通过下面介绍的快捷键或右键来完成。</a:t>
            </a:r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5CF5E60-5AA7-4797-B626-5D669CF870A9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快速添加的工具的方法</a:t>
            </a:r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634FA6E-5EF0-48D5-8448-B68D28950E95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B68DA11-0F47-453E-AC8B-9E15719C4708}" type="slidenum">
              <a:rPr lang="zh-CN" altLang="en-US"/>
              <a:pPr eaLnBrk="1" hangingPunct="1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0CE3C1A-C3C3-4D19-BA4B-72DD68F556F2}" type="slidenum">
              <a:rPr lang="zh-CN" altLang="en-US"/>
              <a:pPr eaLnBrk="1" hangingPunct="1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7B1732B-49F1-4E08-AC11-B283BECBB0C1}" type="slidenum">
              <a:rPr lang="zh-CN" altLang="en-US"/>
              <a:pPr eaLnBrk="1" hangingPunct="1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B9550C0-055E-4F88-B1C8-2B5052E3FD56}" type="slidenum">
              <a:rPr lang="zh-CN" altLang="en-US"/>
              <a:pPr eaLnBrk="1" hangingPunct="1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841AB8-E6BD-4C8C-9C6E-5892675FE437}" type="slidenum">
              <a:rPr lang="zh-CN" altLang="en-US"/>
              <a:pPr eaLnBrk="1" hangingPunct="1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23C0A5D-1550-4A64-BB8B-901686202686}" type="slidenum">
              <a:rPr lang="zh-CN" altLang="en-US"/>
              <a:pPr eaLnBrk="1" hangingPunct="1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F2F643C-579B-4CF9-A10C-67347C292C97}" type="slidenum">
              <a:rPr lang="zh-CN" altLang="en-US"/>
              <a:pPr eaLnBrk="1" hangingPunct="1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3C249FB-D24D-4178-A681-A6437F2B87EE}" type="slidenum">
              <a:rPr lang="zh-CN" altLang="en-US"/>
              <a:pPr eaLnBrk="1" hangingPunct="1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3804F38-C495-45DC-A22E-AFE106E1A364}" type="slidenum">
              <a:rPr lang="zh-CN" altLang="en-US"/>
              <a:pPr eaLnBrk="1" hangingPunct="1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93CDE98-652C-4290-B9BC-9D492966956F}" type="slidenum">
              <a:rPr lang="zh-CN" altLang="en-US"/>
              <a:pPr eaLnBrk="1" hangingPunct="1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2F648C0-F6C5-4D57-96DD-2396DEC5D8CF}" type="slidenum">
              <a:rPr lang="zh-CN" altLang="en-US"/>
              <a:pPr eaLnBrk="1" hangingPunct="1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85956FE-2196-4E60-870B-48F803AFAD6F}" type="slidenum">
              <a:rPr lang="zh-CN" altLang="en-US"/>
              <a:pPr eaLnBrk="1" hangingPunct="1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A7DA7-C7E5-41F1-90A8-70C601A12166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97E9D-FEA2-4196-B239-907EC23B7F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69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034A6-83FA-49F0-A3DD-003BB8DEDA60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5E109-CA5D-4578-889F-7DADE97944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752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E5F36-CAF8-4B25-9D35-20C9FCA80D8A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B9A58-0AF1-43D7-9D99-C3E401CB1CD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2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E8927-FDA6-4C7A-A1C2-6EE2B2A0800C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3FA3E-EC5A-47D5-876E-137E0FABDA9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2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B82B6-1EEA-4E04-B91C-A14E42F7EF86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87A43-99DE-4B28-A238-EBF914AD6BC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527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893E8-070D-4A67-9AA9-650CD6143669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B80A6-4E25-498C-BD8A-419E752E895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17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70ECC-3122-4B92-B5F3-1C6B0D643E19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61A31-5D9C-4573-9D38-76429EE088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9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AD01C-1611-49E3-9871-9A6247D389E1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B7848-9889-4C83-A33A-C803EF2E8F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22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681EA-1C7D-4687-93F0-099E9EE471D4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2478A-CA67-4887-9098-7BED3064514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73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A21AE-EE12-44B2-91C7-B43F31FA0180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64325-7C26-4F5B-A657-22C21D4BC62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2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1E819-2903-4DB4-8BA9-CEB32D03CC3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C9CFF-82DA-4245-8CE8-9B3B42C8C2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29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B38AD1D-D6AD-4FCB-85F6-C593D1BFED8C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350D48C-0048-462F-8185-7249DC524DC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44512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5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62610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776413" y="5629275"/>
            <a:ext cx="7367587" cy="884238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776413" y="562610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776413" y="6513513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629275"/>
            <a:ext cx="0" cy="88423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776413" y="5629275"/>
            <a:ext cx="0" cy="88423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75" y="5629275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9525" y="6513513"/>
            <a:ext cx="181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62125" y="562610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0" name="组合 27"/>
          <p:cNvGrpSpPr>
            <a:grpSpLocks/>
          </p:cNvGrpSpPr>
          <p:nvPr/>
        </p:nvGrpSpPr>
        <p:grpSpPr bwMode="auto">
          <a:xfrm>
            <a:off x="44450" y="5484813"/>
            <a:ext cx="998538" cy="74612"/>
            <a:chOff x="44686" y="4895895"/>
            <a:chExt cx="998922" cy="73737"/>
          </a:xfrm>
        </p:grpSpPr>
        <p:sp>
          <p:nvSpPr>
            <p:cNvPr id="24" name="矩形 23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61" name="组合 28"/>
          <p:cNvGrpSpPr>
            <a:grpSpLocks/>
          </p:cNvGrpSpPr>
          <p:nvPr/>
        </p:nvGrpSpPr>
        <p:grpSpPr bwMode="auto">
          <a:xfrm>
            <a:off x="1263650" y="5487988"/>
            <a:ext cx="998538" cy="74612"/>
            <a:chOff x="44686" y="4895895"/>
            <a:chExt cx="998922" cy="73737"/>
          </a:xfrm>
        </p:grpSpPr>
        <p:sp>
          <p:nvSpPr>
            <p:cNvPr id="30" name="矩形 29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62" name="组合 33"/>
          <p:cNvGrpSpPr>
            <a:grpSpLocks/>
          </p:cNvGrpSpPr>
          <p:nvPr/>
        </p:nvGrpSpPr>
        <p:grpSpPr bwMode="auto">
          <a:xfrm>
            <a:off x="2484438" y="5487988"/>
            <a:ext cx="998537" cy="74612"/>
            <a:chOff x="44686" y="4895895"/>
            <a:chExt cx="998922" cy="73737"/>
          </a:xfrm>
        </p:grpSpPr>
        <p:sp>
          <p:nvSpPr>
            <p:cNvPr id="35" name="矩形 3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63" name="组合 38"/>
          <p:cNvGrpSpPr>
            <a:grpSpLocks/>
          </p:cNvGrpSpPr>
          <p:nvPr/>
        </p:nvGrpSpPr>
        <p:grpSpPr bwMode="auto">
          <a:xfrm>
            <a:off x="3608388" y="5487988"/>
            <a:ext cx="998537" cy="74612"/>
            <a:chOff x="44686" y="4895895"/>
            <a:chExt cx="998922" cy="73737"/>
          </a:xfrm>
        </p:grpSpPr>
        <p:sp>
          <p:nvSpPr>
            <p:cNvPr id="40" name="矩形 3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64" name="组合 43"/>
          <p:cNvGrpSpPr>
            <a:grpSpLocks/>
          </p:cNvGrpSpPr>
          <p:nvPr/>
        </p:nvGrpSpPr>
        <p:grpSpPr bwMode="auto">
          <a:xfrm>
            <a:off x="4787900" y="5487988"/>
            <a:ext cx="998538" cy="74612"/>
            <a:chOff x="44686" y="4895895"/>
            <a:chExt cx="998922" cy="73737"/>
          </a:xfrm>
        </p:grpSpPr>
        <p:sp>
          <p:nvSpPr>
            <p:cNvPr id="45" name="矩形 44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65" name="组合 48"/>
          <p:cNvGrpSpPr>
            <a:grpSpLocks/>
          </p:cNvGrpSpPr>
          <p:nvPr/>
        </p:nvGrpSpPr>
        <p:grpSpPr bwMode="auto">
          <a:xfrm>
            <a:off x="6011863" y="5487988"/>
            <a:ext cx="998537" cy="74612"/>
            <a:chOff x="44686" y="4895895"/>
            <a:chExt cx="998922" cy="73737"/>
          </a:xfrm>
        </p:grpSpPr>
        <p:sp>
          <p:nvSpPr>
            <p:cNvPr id="50" name="矩形 4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66" name="组合 53"/>
          <p:cNvGrpSpPr>
            <a:grpSpLocks/>
          </p:cNvGrpSpPr>
          <p:nvPr/>
        </p:nvGrpSpPr>
        <p:grpSpPr bwMode="auto">
          <a:xfrm>
            <a:off x="7164388" y="5487988"/>
            <a:ext cx="998537" cy="74612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8316913" y="549116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594725" y="5489575"/>
            <a:ext cx="144463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883650" y="5489575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070" name="组合 107"/>
          <p:cNvGrpSpPr>
            <a:grpSpLocks/>
          </p:cNvGrpSpPr>
          <p:nvPr/>
        </p:nvGrpSpPr>
        <p:grpSpPr bwMode="auto">
          <a:xfrm>
            <a:off x="31750" y="6567488"/>
            <a:ext cx="998538" cy="73025"/>
            <a:chOff x="44686" y="4895895"/>
            <a:chExt cx="998922" cy="73737"/>
          </a:xfrm>
        </p:grpSpPr>
        <p:sp>
          <p:nvSpPr>
            <p:cNvPr id="144" name="矩形 143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71" name="组合 108"/>
          <p:cNvGrpSpPr>
            <a:grpSpLocks/>
          </p:cNvGrpSpPr>
          <p:nvPr/>
        </p:nvGrpSpPr>
        <p:grpSpPr bwMode="auto">
          <a:xfrm>
            <a:off x="1250950" y="6570663"/>
            <a:ext cx="998538" cy="73025"/>
            <a:chOff x="44686" y="4895895"/>
            <a:chExt cx="998922" cy="73737"/>
          </a:xfrm>
        </p:grpSpPr>
        <p:sp>
          <p:nvSpPr>
            <p:cNvPr id="140" name="矩形 139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72" name="组合 109"/>
          <p:cNvGrpSpPr>
            <a:grpSpLocks/>
          </p:cNvGrpSpPr>
          <p:nvPr/>
        </p:nvGrpSpPr>
        <p:grpSpPr bwMode="auto">
          <a:xfrm>
            <a:off x="2470150" y="6570663"/>
            <a:ext cx="1000125" cy="73025"/>
            <a:chOff x="44686" y="4895895"/>
            <a:chExt cx="998922" cy="73737"/>
          </a:xfrm>
        </p:grpSpPr>
        <p:sp>
          <p:nvSpPr>
            <p:cNvPr id="136" name="矩形 135"/>
            <p:cNvSpPr/>
            <p:nvPr/>
          </p:nvSpPr>
          <p:spPr>
            <a:xfrm>
              <a:off x="44686" y="4897497"/>
              <a:ext cx="14428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323750" y="4895895"/>
              <a:ext cx="14428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612327" y="4895895"/>
              <a:ext cx="142703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899320" y="4897497"/>
              <a:ext cx="14428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73" name="组合 110"/>
          <p:cNvGrpSpPr>
            <a:grpSpLocks/>
          </p:cNvGrpSpPr>
          <p:nvPr/>
        </p:nvGrpSpPr>
        <p:grpSpPr bwMode="auto">
          <a:xfrm>
            <a:off x="3595688" y="6570663"/>
            <a:ext cx="998537" cy="73025"/>
            <a:chOff x="44686" y="4895895"/>
            <a:chExt cx="998922" cy="73737"/>
          </a:xfrm>
        </p:grpSpPr>
        <p:sp>
          <p:nvSpPr>
            <p:cNvPr id="132" name="矩形 1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74" name="组合 111"/>
          <p:cNvGrpSpPr>
            <a:grpSpLocks/>
          </p:cNvGrpSpPr>
          <p:nvPr/>
        </p:nvGrpSpPr>
        <p:grpSpPr bwMode="auto">
          <a:xfrm>
            <a:off x="4775200" y="6570663"/>
            <a:ext cx="998538" cy="73025"/>
            <a:chOff x="44686" y="4895895"/>
            <a:chExt cx="998922" cy="73737"/>
          </a:xfrm>
        </p:grpSpPr>
        <p:sp>
          <p:nvSpPr>
            <p:cNvPr id="128" name="矩形 127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75" name="组合 112"/>
          <p:cNvGrpSpPr>
            <a:grpSpLocks/>
          </p:cNvGrpSpPr>
          <p:nvPr/>
        </p:nvGrpSpPr>
        <p:grpSpPr bwMode="auto">
          <a:xfrm>
            <a:off x="5999163" y="6570663"/>
            <a:ext cx="998537" cy="73025"/>
            <a:chOff x="44686" y="4895895"/>
            <a:chExt cx="998922" cy="73737"/>
          </a:xfrm>
        </p:grpSpPr>
        <p:sp>
          <p:nvSpPr>
            <p:cNvPr id="124" name="矩形 123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5" name="矩形 124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76" name="组合 113"/>
          <p:cNvGrpSpPr>
            <a:grpSpLocks/>
          </p:cNvGrpSpPr>
          <p:nvPr/>
        </p:nvGrpSpPr>
        <p:grpSpPr bwMode="auto">
          <a:xfrm>
            <a:off x="7151688" y="6570663"/>
            <a:ext cx="998537" cy="73025"/>
            <a:chOff x="44686" y="4895895"/>
            <a:chExt cx="998922" cy="73737"/>
          </a:xfrm>
        </p:grpSpPr>
        <p:sp>
          <p:nvSpPr>
            <p:cNvPr id="120" name="矩形 119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6" name="矩形 115"/>
          <p:cNvSpPr/>
          <p:nvPr/>
        </p:nvSpPr>
        <p:spPr>
          <a:xfrm>
            <a:off x="8302625" y="657383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8582025" y="657225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8870950" y="657225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1971675" y="5778500"/>
            <a:ext cx="3467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现代教育技术教程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643563" y="6070600"/>
            <a:ext cx="223678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模块一 走进教育技术</a:t>
            </a:r>
          </a:p>
        </p:txBody>
      </p:sp>
      <p:pic>
        <p:nvPicPr>
          <p:cNvPr id="2082" name="图片 62" descr="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261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图片 64" descr="2.png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1109" r="5246" b="1813"/>
          <a:stretch>
            <a:fillRect/>
          </a:stretch>
        </p:blipFill>
        <p:spPr bwMode="auto">
          <a:xfrm>
            <a:off x="-15875" y="1341438"/>
            <a:ext cx="92519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588963" y="3014663"/>
            <a:ext cx="82819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十个策略</a:t>
            </a:r>
            <a:r>
              <a:rPr lang="en-US" altLang="zh-CN" sz="36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6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让您</a:t>
            </a:r>
            <a:r>
              <a:rPr lang="en-US" altLang="zh-CN" sz="36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课件制作更高效</a:t>
            </a:r>
          </a:p>
        </p:txBody>
      </p:sp>
      <p:pic>
        <p:nvPicPr>
          <p:cNvPr id="2085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549900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632450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5" name="直接连接符 104"/>
          <p:cNvCxnSpPr/>
          <p:nvPr/>
        </p:nvCxnSpPr>
        <p:spPr>
          <a:xfrm>
            <a:off x="2825750" y="6210300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97"/>
          <p:cNvGrpSpPr/>
          <p:nvPr/>
        </p:nvGrpSpPr>
        <p:grpSpPr>
          <a:xfrm>
            <a:off x="3045892" y="6266699"/>
            <a:ext cx="3672408" cy="499978"/>
            <a:chOff x="3203848" y="6385406"/>
            <a:chExt cx="3672408" cy="499978"/>
          </a:xfrm>
        </p:grpSpPr>
        <p:pic>
          <p:nvPicPr>
            <p:cNvPr id="99" name="图片 98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98195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策略一：软件操作一步直达：定制软件界面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84213" y="1700213"/>
            <a:ext cx="74549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想一想自己插入一张图片，需要单击鼠标几次？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84213" y="2211388"/>
            <a:ext cx="814705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想一想在制作课件过程中，经常用到的操作有哪些？</a:t>
            </a:r>
          </a:p>
        </p:txBody>
      </p:sp>
      <p:pic>
        <p:nvPicPr>
          <p:cNvPr id="307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5650" y="3411538"/>
            <a:ext cx="41592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>
                <a:latin typeface="微软雅黑" pitchFamily="34" charset="-122"/>
                <a:ea typeface="微软雅黑" pitchFamily="34" charset="-122"/>
              </a:rPr>
              <a:t>快速访问工具栏的设置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7450" y="4149725"/>
            <a:ext cx="730726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文件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选项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快速访问工具栏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导入：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.exportedUI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文件</a:t>
            </a:r>
          </a:p>
        </p:txBody>
      </p:sp>
      <p:sp>
        <p:nvSpPr>
          <p:cNvPr id="3084" name="TextBox 13"/>
          <p:cNvSpPr txBox="1">
            <a:spLocks noChangeArrowheads="1"/>
          </p:cNvSpPr>
          <p:nvPr/>
        </p:nvSpPr>
        <p:spPr bwMode="auto">
          <a:xfrm>
            <a:off x="1187450" y="4729163"/>
            <a:ext cx="7837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演示：插入图片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裁切图片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去除背景背景（对齐对象等）</a:t>
            </a:r>
          </a:p>
        </p:txBody>
      </p:sp>
      <p:pic>
        <p:nvPicPr>
          <p:cNvPr id="3085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852738"/>
            <a:ext cx="81788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3078696" y="6479006"/>
            <a:ext cx="3672408" cy="499978"/>
            <a:chOff x="3203848" y="6385406"/>
            <a:chExt cx="3672408" cy="499978"/>
          </a:xfrm>
        </p:grpSpPr>
        <p:pic>
          <p:nvPicPr>
            <p:cNvPr id="15" name="图片 14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98195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策略一：软件操作一步直达：定制软件界面</a:t>
            </a:r>
          </a:p>
        </p:txBody>
      </p:sp>
      <p:pic>
        <p:nvPicPr>
          <p:cNvPr id="409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09" y="1769429"/>
            <a:ext cx="7704856" cy="3475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3789363"/>
            <a:ext cx="27336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箭头连接符 2"/>
          <p:cNvCxnSpPr/>
          <p:nvPr/>
        </p:nvCxnSpPr>
        <p:spPr>
          <a:xfrm flipV="1">
            <a:off x="2339975" y="4076700"/>
            <a:ext cx="3095625" cy="8651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3430546" y="6576791"/>
            <a:ext cx="3672408" cy="499978"/>
            <a:chOff x="3203848" y="6385406"/>
            <a:chExt cx="3672408" cy="499978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57078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策略二：软件操作一步直达：使用快捷键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701040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三个最通用经典的快捷键：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CTRL+C +V +Z</a:t>
            </a:r>
            <a:endParaRPr lang="zh-CN" altLang="en-US" sz="2400" spc="3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4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1988" y="2152650"/>
            <a:ext cx="803751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插入幻灯片的：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ENTER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键或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CTRL+M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或复制幻灯片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1988" y="2749550"/>
            <a:ext cx="57816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更直观的调整文字大小：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CTRL+[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988" y="3941763"/>
            <a:ext cx="7731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放映忽视的：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F5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SHIFT+F5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W/B/P/E 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但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CTRL+T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呢？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1988" y="3344863"/>
            <a:ext cx="58451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调整幻灯片的大小：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CTRL+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鼠标滚轮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988" y="4537075"/>
            <a:ext cx="54991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更快的复制对象：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CTRL+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鼠标拖动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6750" y="5157788"/>
            <a:ext cx="544195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参考：</a:t>
            </a:r>
            <a:r>
              <a:rPr lang="en-US" altLang="zh-CN" sz="2400" b="1" spc="3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PPT&amp;OFFICE-</a:t>
            </a:r>
            <a:r>
              <a:rPr lang="zh-CN" altLang="en-US" sz="2400" b="1" spc="3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快捷键</a:t>
            </a:r>
            <a:r>
              <a:rPr lang="en-US" altLang="zh-CN" sz="2400" b="1" spc="3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2400" b="1" spc="300" dirty="0" err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xls</a:t>
            </a:r>
            <a:endParaRPr lang="zh-CN" altLang="en-US" sz="2400" b="1" spc="3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03848" y="6601430"/>
            <a:ext cx="3672408" cy="499978"/>
            <a:chOff x="3203848" y="6385406"/>
            <a:chExt cx="3672408" cy="499978"/>
          </a:xfrm>
        </p:grpSpPr>
        <p:pic>
          <p:nvPicPr>
            <p:cNvPr id="22" name="图片 21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92931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策略三：一步找到自己所需素材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5030787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采用文件夹分类管理素材的问题</a:t>
            </a:r>
          </a:p>
        </p:txBody>
      </p:sp>
      <p:pic>
        <p:nvPicPr>
          <p:cNvPr id="614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1988" y="2060575"/>
            <a:ext cx="65801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Everthing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软件：文件名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+NTFS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分区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1113" y="2565400"/>
            <a:ext cx="43148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>
                <a:latin typeface="微软雅黑" pitchFamily="34" charset="-122"/>
                <a:ea typeface="微软雅黑" pitchFamily="34" charset="-122"/>
              </a:rPr>
              <a:t>让别人从文件名就知道文件内容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9050" y="2997200"/>
            <a:ext cx="46101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>
                <a:latin typeface="微软雅黑" pitchFamily="34" charset="-122"/>
                <a:ea typeface="微软雅黑" pitchFamily="34" charset="-122"/>
              </a:rPr>
              <a:t>让别人从文件名就知道文件的用途</a:t>
            </a:r>
          </a:p>
        </p:txBody>
      </p:sp>
      <p:pic>
        <p:nvPicPr>
          <p:cNvPr id="615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68688"/>
            <a:ext cx="564832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组合 12"/>
          <p:cNvGrpSpPr/>
          <p:nvPr/>
        </p:nvGrpSpPr>
        <p:grpSpPr>
          <a:xfrm>
            <a:off x="3275856" y="6601430"/>
            <a:ext cx="3672408" cy="499978"/>
            <a:chOff x="3203848" y="6385406"/>
            <a:chExt cx="3672408" cy="499978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92931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策略三：一步找到自己所需素材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641667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素材的管理还应在不同电脑上有同步备份</a:t>
            </a:r>
          </a:p>
        </p:txBody>
      </p:sp>
      <p:pic>
        <p:nvPicPr>
          <p:cNvPr id="717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1988" y="2060575"/>
            <a:ext cx="831691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使用金山快盘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 DBNK EVERBOX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等工具同步备份素材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1113" y="2565400"/>
            <a:ext cx="59388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>
                <a:latin typeface="微软雅黑" pitchFamily="34" charset="-122"/>
                <a:ea typeface="微软雅黑" pitchFamily="34" charset="-122"/>
              </a:rPr>
              <a:t>永久存储这些素材</a:t>
            </a:r>
            <a:r>
              <a:rPr lang="en-US" altLang="zh-CN" sz="20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000" spc="300">
                <a:latin typeface="微软雅黑" pitchFamily="34" charset="-122"/>
                <a:ea typeface="微软雅黑" pitchFamily="34" charset="-122"/>
              </a:rPr>
              <a:t>不要下次制作课件重新找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9050" y="2997200"/>
            <a:ext cx="68230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>
                <a:latin typeface="微软雅黑" pitchFamily="34" charset="-122"/>
                <a:ea typeface="微软雅黑" pitchFamily="34" charset="-122"/>
              </a:rPr>
              <a:t>同步这些素材更新</a:t>
            </a:r>
            <a:r>
              <a:rPr lang="en-US" altLang="zh-CN" sz="20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000" spc="300">
                <a:latin typeface="微软雅黑" pitchFamily="34" charset="-122"/>
                <a:ea typeface="微软雅黑" pitchFamily="34" charset="-122"/>
              </a:rPr>
              <a:t>可以在多台电脑上进行课件制作</a:t>
            </a:r>
          </a:p>
        </p:txBody>
      </p:sp>
      <p:pic>
        <p:nvPicPr>
          <p:cNvPr id="718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3551238"/>
            <a:ext cx="21907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" r="83762"/>
          <a:stretch>
            <a:fillRect/>
          </a:stretch>
        </p:blipFill>
        <p:spPr bwMode="auto">
          <a:xfrm>
            <a:off x="3976688" y="3551238"/>
            <a:ext cx="1776412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3389313"/>
            <a:ext cx="208597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17513" y="4654550"/>
            <a:ext cx="8186737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>
                <a:latin typeface="微软雅黑" pitchFamily="34" charset="-122"/>
                <a:ea typeface="微软雅黑" pitchFamily="34" charset="-122"/>
              </a:rPr>
              <a:t>素材和内容积累是高效的最基本保障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3203848" y="6601430"/>
            <a:ext cx="3672408" cy="499978"/>
            <a:chOff x="3203848" y="6385406"/>
            <a:chExt cx="3672408" cy="499978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7501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策略四：改变课件观念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从大而全到小而精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4338637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课件是用来解决教学问题的</a:t>
            </a:r>
          </a:p>
        </p:txBody>
      </p:sp>
      <p:pic>
        <p:nvPicPr>
          <p:cNvPr id="8196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667000" y="2420938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2" name="TextBox 3"/>
          <p:cNvSpPr txBox="1">
            <a:spLocks noChangeArrowheads="1"/>
          </p:cNvSpPr>
          <p:nvPr/>
        </p:nvSpPr>
        <p:spPr bwMode="auto">
          <a:xfrm>
            <a:off x="4356100" y="2236788"/>
            <a:ext cx="2492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需要更直观的表达吗？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2667000" y="2894013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4" name="TextBox 16"/>
          <p:cNvSpPr txBox="1">
            <a:spLocks noChangeArrowheads="1"/>
          </p:cNvSpPr>
          <p:nvPr/>
        </p:nvSpPr>
        <p:spPr bwMode="auto">
          <a:xfrm>
            <a:off x="4356100" y="2708275"/>
            <a:ext cx="457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需要利用课件创设情境或其它学习条件吗？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2700338" y="3397250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6" name="TextBox 18"/>
          <p:cNvSpPr txBox="1">
            <a:spLocks noChangeArrowheads="1"/>
          </p:cNvSpPr>
          <p:nvPr/>
        </p:nvSpPr>
        <p:spPr bwMode="auto">
          <a:xfrm>
            <a:off x="4389438" y="3213100"/>
            <a:ext cx="3646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需要帮助学习者进行知识加工吗？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1988" y="3933825"/>
            <a:ext cx="737870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spc="300">
                <a:latin typeface="微软雅黑" pitchFamily="34" charset="-122"/>
                <a:ea typeface="微软雅黑" pitchFamily="34" charset="-122"/>
              </a:rPr>
              <a:t>没有问题就不要去做课件</a:t>
            </a:r>
          </a:p>
        </p:txBody>
      </p:sp>
    </p:spTree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7501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策略四：改变课件观念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从大而全到小而精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39925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课件不是用来取代教师的</a:t>
            </a:r>
          </a:p>
        </p:txBody>
      </p:sp>
      <p:pic>
        <p:nvPicPr>
          <p:cNvPr id="922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667000" y="2420938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6" name="TextBox 3"/>
          <p:cNvSpPr txBox="1">
            <a:spLocks noChangeArrowheads="1"/>
          </p:cNvSpPr>
          <p:nvPr/>
        </p:nvSpPr>
        <p:spPr bwMode="auto">
          <a:xfrm>
            <a:off x="4356100" y="2236788"/>
            <a:ext cx="3878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教师的讲解语言不需要制作在课件中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2667000" y="2894013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TextBox 16"/>
          <p:cNvSpPr txBox="1">
            <a:spLocks noChangeArrowheads="1"/>
          </p:cNvSpPr>
          <p:nvPr/>
        </p:nvSpPr>
        <p:spPr bwMode="auto">
          <a:xfrm>
            <a:off x="4356100" y="2708275"/>
            <a:ext cx="480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教师的教学设计思路流程不需要制作在课件中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1988" y="3933825"/>
            <a:ext cx="7599362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spc="300">
                <a:latin typeface="微软雅黑" pitchFamily="34" charset="-122"/>
                <a:ea typeface="微软雅黑" pitchFamily="34" charset="-122"/>
              </a:rPr>
              <a:t>教师是主角 课件不是全部</a:t>
            </a:r>
          </a:p>
        </p:txBody>
      </p:sp>
    </p:spTree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7501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策略四：改变课件观念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从大而全到小而精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658812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从小做起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课件制作是一个长期完善的过程</a:t>
            </a:r>
          </a:p>
        </p:txBody>
      </p:sp>
      <p:pic>
        <p:nvPicPr>
          <p:cNvPr id="10244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667000" y="2420938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0" name="TextBox 3"/>
          <p:cNvSpPr txBox="1">
            <a:spLocks noChangeArrowheads="1"/>
          </p:cNvSpPr>
          <p:nvPr/>
        </p:nvSpPr>
        <p:spPr bwMode="auto">
          <a:xfrm>
            <a:off x="4356100" y="2236788"/>
            <a:ext cx="318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不期望一次就能完美解决问题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2667000" y="2894013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2" name="TextBox 16"/>
          <p:cNvSpPr txBox="1">
            <a:spLocks noChangeArrowheads="1"/>
          </p:cNvSpPr>
          <p:nvPr/>
        </p:nvSpPr>
        <p:spPr bwMode="auto">
          <a:xfrm>
            <a:off x="4356100" y="2708275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反复使用渐进完善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550" y="3228975"/>
            <a:ext cx="6724650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spc="300">
                <a:latin typeface="微软雅黑" pitchFamily="34" charset="-122"/>
                <a:ea typeface="微软雅黑" pitchFamily="34" charset="-122"/>
              </a:rPr>
              <a:t>分解成最小的知识单元</a:t>
            </a:r>
          </a:p>
        </p:txBody>
      </p:sp>
      <p:graphicFrame>
        <p:nvGraphicFramePr>
          <p:cNvPr id="1025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19375" y="4292600"/>
          <a:ext cx="156051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演示文稿" r:id="rId6" imgW="4570610" imgH="3427449" progId="PowerPoint.Show.12">
                  <p:embed/>
                </p:oleObj>
              </mc:Choice>
              <mc:Fallback>
                <p:oleObj name="演示文稿" r:id="rId6" imgW="4570610" imgH="3427449" progId="PowerPoint.Show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4292600"/>
                        <a:ext cx="1560513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81538" y="4292600"/>
          <a:ext cx="1544637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演示文稿" r:id="rId8" imgW="4570610" imgH="3427449" progId="PowerPoint.Show.12">
                  <p:embed/>
                </p:oleObj>
              </mc:Choice>
              <mc:Fallback>
                <p:oleObj name="演示文稿" r:id="rId8" imgW="4570610" imgH="3427449" progId="PowerPoint.Show.12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8" y="4292600"/>
                        <a:ext cx="1544637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28345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策略五：复用幻灯片 而不是复制幻灯片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1988" y="1557338"/>
            <a:ext cx="607060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通过复用积累起自己常用课件幻灯片库</a:t>
            </a:r>
          </a:p>
        </p:txBody>
      </p:sp>
      <p:pic>
        <p:nvPicPr>
          <p:cNvPr id="1126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667000" y="2420938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TextBox 3"/>
          <p:cNvSpPr txBox="1">
            <a:spLocks noChangeArrowheads="1"/>
          </p:cNvSpPr>
          <p:nvPr/>
        </p:nvSpPr>
        <p:spPr bwMode="auto">
          <a:xfrm>
            <a:off x="4356100" y="2236788"/>
            <a:ext cx="335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片头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片尾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目录面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主界面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2667000" y="2894013"/>
            <a:ext cx="15843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6" name="TextBox 16"/>
          <p:cNvSpPr txBox="1">
            <a:spLocks noChangeArrowheads="1"/>
          </p:cNvSpPr>
          <p:nvPr/>
        </p:nvSpPr>
        <p:spPr bwMode="auto">
          <a:xfrm>
            <a:off x="4356100" y="2708275"/>
            <a:ext cx="3944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常用幻灯片中的素材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箭头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图示</a:t>
            </a:r>
          </a:p>
        </p:txBody>
      </p:sp>
      <p:pic>
        <p:nvPicPr>
          <p:cNvPr id="1127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3371850"/>
            <a:ext cx="5356225" cy="214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9294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策略六：高效刷出来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格式刷和动画刷</a:t>
            </a:r>
          </a:p>
        </p:txBody>
      </p:sp>
      <p:pic>
        <p:nvPicPr>
          <p:cNvPr id="1229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90713"/>
            <a:ext cx="6477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138363"/>
            <a:ext cx="6286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36700" y="3148013"/>
            <a:ext cx="4872038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动画设置在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版可以直接复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6700" y="2492375"/>
            <a:ext cx="67627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文字、图片等设置可以使用格式刷统一设置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7813" y="3860800"/>
            <a:ext cx="55276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设置对象的默认格式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（如绘制的形状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…)</a:t>
            </a:r>
            <a:endParaRPr lang="zh-CN" altLang="en-US" spc="3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1085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策略七：熟悉母版一变皆变</a:t>
            </a:r>
          </a:p>
        </p:txBody>
      </p:sp>
      <p:pic>
        <p:nvPicPr>
          <p:cNvPr id="1331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689100"/>
            <a:ext cx="61912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46150" y="1949450"/>
            <a:ext cx="81470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凡在多张幻灯片出现的内容，则尽可能将它放在母版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150" y="2565400"/>
            <a:ext cx="50307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母版的使用详见课件的界面设计</a:t>
            </a:r>
          </a:p>
        </p:txBody>
      </p:sp>
    </p:spTree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3404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策略八：不用在美化的细节上费神</a:t>
            </a:r>
          </a:p>
        </p:txBody>
      </p:sp>
      <p:pic>
        <p:nvPicPr>
          <p:cNvPr id="1433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3850" y="2349500"/>
            <a:ext cx="849471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去考虑背景到底用什么颜色不如考虑如何展现勾股定理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738" y="3057525"/>
            <a:ext cx="78025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去考虑标题到底用什么字体不如考虑简化文字内容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288" y="4041775"/>
            <a:ext cx="7926387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>
                <a:latin typeface="微软雅黑" pitchFamily="34" charset="-122"/>
                <a:ea typeface="微软雅黑" pitchFamily="34" charset="-122"/>
              </a:rPr>
              <a:t>对课件而言</a:t>
            </a:r>
            <a:r>
              <a:rPr lang="en-US" altLang="zh-CN" sz="3600" b="1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600" b="1" spc="300">
                <a:latin typeface="微软雅黑" pitchFamily="34" charset="-122"/>
                <a:ea typeface="微软雅黑" pitchFamily="34" charset="-122"/>
              </a:rPr>
              <a:t>简洁统一是最好的美化</a:t>
            </a:r>
          </a:p>
        </p:txBody>
      </p:sp>
    </p:spTree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87228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策略九：多交流 多关注他人及其作品</a:t>
            </a:r>
          </a:p>
        </p:txBody>
      </p:sp>
      <p:pic>
        <p:nvPicPr>
          <p:cNvPr id="1536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3850" y="4865688"/>
            <a:ext cx="84248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>
                <a:latin typeface="微软雅黑" pitchFamily="34" charset="-122"/>
                <a:ea typeface="微软雅黑" pitchFamily="34" charset="-122"/>
              </a:rPr>
              <a:t>界面形式可以模仿 知识内容加工必须创新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850" y="1898650"/>
            <a:ext cx="89169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制作课件最大的痛苦是打倒重来：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为别人制作课件要经常沟通一定要先知道课件如何用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850" y="2595563"/>
            <a:ext cx="86233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现在有很多学习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的网站多看他人作品：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学习模仿很重要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850" y="3830638"/>
            <a:ext cx="85074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现在有很多人对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很有兴趣：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建立起关系可以互相解决问题</a:t>
            </a:r>
          </a:p>
        </p:txBody>
      </p:sp>
      <p:pic>
        <p:nvPicPr>
          <p:cNvPr id="1537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4378325"/>
            <a:ext cx="228917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3" name="TextBox 1"/>
          <p:cNvSpPr txBox="1">
            <a:spLocks noChangeArrowheads="1"/>
          </p:cNvSpPr>
          <p:nvPr/>
        </p:nvSpPr>
        <p:spPr bwMode="auto">
          <a:xfrm>
            <a:off x="4657725" y="4427538"/>
            <a:ext cx="1127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7248148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4" name="TextBox 2"/>
          <p:cNvSpPr txBox="1">
            <a:spLocks noChangeArrowheads="1"/>
          </p:cNvSpPr>
          <p:nvPr/>
        </p:nvSpPr>
        <p:spPr bwMode="auto">
          <a:xfrm>
            <a:off x="2268538" y="3244850"/>
            <a:ext cx="6303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且行资源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qiexing.com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帮助大家搜集整理每月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最新作品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>
            <a:endCxn id="15374" idx="1"/>
          </p:cNvCxnSpPr>
          <p:nvPr/>
        </p:nvCxnSpPr>
        <p:spPr>
          <a:xfrm>
            <a:off x="1403350" y="3429000"/>
            <a:ext cx="8651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403350" y="4575175"/>
            <a:ext cx="8651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2878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策略十：借助其它工具</a:t>
            </a:r>
          </a:p>
        </p:txBody>
      </p:sp>
      <p:pic>
        <p:nvPicPr>
          <p:cNvPr id="1638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1313" y="1911350"/>
            <a:ext cx="43084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PowerPoint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功能是有限的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35263" y="2551113"/>
            <a:ext cx="37084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Ispring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插入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SWF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动画更方便</a:t>
            </a:r>
          </a:p>
        </p:txBody>
      </p:sp>
      <p:cxnSp>
        <p:nvCxnSpPr>
          <p:cNvPr id="3" name="直接连接符 2"/>
          <p:cNvCxnSpPr>
            <a:endCxn id="14" idx="1"/>
          </p:cNvCxnSpPr>
          <p:nvPr/>
        </p:nvCxnSpPr>
        <p:spPr>
          <a:xfrm>
            <a:off x="1619250" y="2736850"/>
            <a:ext cx="1116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17800" y="3068638"/>
            <a:ext cx="63785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图像、声音、动画如果熟悉其它软件用其它软件编辑</a:t>
            </a:r>
          </a:p>
        </p:txBody>
      </p:sp>
      <p:cxnSp>
        <p:nvCxnSpPr>
          <p:cNvPr id="17" name="直接连接符 16"/>
          <p:cNvCxnSpPr>
            <a:endCxn id="16" idx="1"/>
          </p:cNvCxnSpPr>
          <p:nvPr/>
        </p:nvCxnSpPr>
        <p:spPr>
          <a:xfrm>
            <a:off x="1601788" y="3254375"/>
            <a:ext cx="1116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35263" y="3676650"/>
            <a:ext cx="55784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课件的发布演示有更多辅助工具：</a:t>
            </a:r>
            <a:r>
              <a:rPr lang="en-US" altLang="zh-CN" spc="300">
                <a:latin typeface="微软雅黑" pitchFamily="34" charset="-122"/>
                <a:ea typeface="微软雅黑" pitchFamily="34" charset="-122"/>
              </a:rPr>
              <a:t>ZoomIT</a:t>
            </a:r>
            <a:r>
              <a:rPr lang="zh-CN" altLang="en-US" spc="300">
                <a:latin typeface="微软雅黑" pitchFamily="34" charset="-122"/>
                <a:ea typeface="微软雅黑" pitchFamily="34" charset="-122"/>
              </a:rPr>
              <a:t>等</a:t>
            </a:r>
          </a:p>
        </p:txBody>
      </p:sp>
      <p:cxnSp>
        <p:nvCxnSpPr>
          <p:cNvPr id="19" name="直接连接符 18"/>
          <p:cNvCxnSpPr>
            <a:endCxn id="18" idx="1"/>
          </p:cNvCxnSpPr>
          <p:nvPr/>
        </p:nvCxnSpPr>
        <p:spPr>
          <a:xfrm>
            <a:off x="1619250" y="3860800"/>
            <a:ext cx="1116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5288" y="4437063"/>
            <a:ext cx="83534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>
                <a:latin typeface="微软雅黑" pitchFamily="34" charset="-122"/>
                <a:ea typeface="微软雅黑" pitchFamily="34" charset="-122"/>
              </a:rPr>
              <a:t>此部分内容在辅助软件部分展开</a:t>
            </a:r>
            <a:r>
              <a:rPr lang="zh-CN" altLang="en-US" b="1" spc="300">
                <a:latin typeface="微软雅黑" pitchFamily="34" charset="-122"/>
                <a:ea typeface="微软雅黑" pitchFamily="34" charset="-122"/>
              </a:rPr>
              <a:t>教师可自主安排</a:t>
            </a:r>
          </a:p>
        </p:txBody>
      </p:sp>
    </p:spTree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</TotalTime>
  <Words>826</Words>
  <Application>Microsoft Office PowerPoint</Application>
  <PresentationFormat>全屏显示(4:3)</PresentationFormat>
  <Paragraphs>96</Paragraphs>
  <Slides>15</Slides>
  <Notes>15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宋体</vt:lpstr>
      <vt:lpstr>微软雅黑</vt:lpstr>
      <vt:lpstr>Arial</vt:lpstr>
      <vt:lpstr>Calibri</vt:lpstr>
      <vt:lpstr>Office 主题​​</vt:lpstr>
      <vt:lpstr>Microsoft 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学课件制作，上教育技术论坛！http://www.etthink.com</dc:title>
  <dc:creator>且行</dc:creator>
  <cp:lastModifiedBy>xt256.com</cp:lastModifiedBy>
  <cp:revision>133</cp:revision>
  <dcterms:created xsi:type="dcterms:W3CDTF">2010-08-29T13:13:54Z</dcterms:created>
  <dcterms:modified xsi:type="dcterms:W3CDTF">2018-03-14T07:29:37Z</dcterms:modified>
</cp:coreProperties>
</file>