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5"/>
  </p:notesMasterIdLst>
  <p:sldIdLst>
    <p:sldId id="258" r:id="rId2"/>
    <p:sldId id="350" r:id="rId3"/>
    <p:sldId id="352" r:id="rId4"/>
    <p:sldId id="319" r:id="rId5"/>
    <p:sldId id="353" r:id="rId6"/>
    <p:sldId id="347" r:id="rId7"/>
    <p:sldId id="313" r:id="rId8"/>
    <p:sldId id="318" r:id="rId9"/>
    <p:sldId id="357" r:id="rId10"/>
    <p:sldId id="358" r:id="rId11"/>
    <p:sldId id="359" r:id="rId12"/>
    <p:sldId id="354" r:id="rId13"/>
    <p:sldId id="355" r:id="rId14"/>
    <p:sldId id="314" r:id="rId15"/>
    <p:sldId id="315" r:id="rId16"/>
    <p:sldId id="360" r:id="rId17"/>
    <p:sldId id="361" r:id="rId18"/>
    <p:sldId id="316" r:id="rId19"/>
    <p:sldId id="317" r:id="rId20"/>
    <p:sldId id="362" r:id="rId21"/>
    <p:sldId id="363" r:id="rId22"/>
    <p:sldId id="321" r:id="rId23"/>
    <p:sldId id="322" r:id="rId24"/>
    <p:sldId id="328" r:id="rId25"/>
    <p:sldId id="332" r:id="rId26"/>
    <p:sldId id="329" r:id="rId27"/>
    <p:sldId id="333" r:id="rId28"/>
    <p:sldId id="330" r:id="rId29"/>
    <p:sldId id="334" r:id="rId30"/>
    <p:sldId id="331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56" r:id="rId43"/>
    <p:sldId id="351" r:id="rId44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46"/>
      <p:bold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1826" autoAdjust="0"/>
  </p:normalViewPr>
  <p:slideViewPr>
    <p:cSldViewPr>
      <p:cViewPr varScale="1">
        <p:scale>
          <a:sx n="83" d="100"/>
          <a:sy n="83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326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A121EC1-BD1D-4DE9-B15A-5F9096D04A1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97A342-BC0F-4C0E-9DC7-8AF3D499D89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34418D7-5A90-46EA-A1EB-EC3F7510602E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013615A-C3F2-494F-BC92-6CF9D19CCDE6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课件作品与商业作品之间的区别，了解</a:t>
            </a:r>
            <a:r>
              <a:rPr lang="en-US" altLang="zh-CN"/>
              <a:t>PPT</a:t>
            </a:r>
            <a:r>
              <a:rPr lang="zh-CN" altLang="en-US"/>
              <a:t>可以做什么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62696AB-2500-49A7-9A3E-31ADE45D61DE}" type="slidenum">
              <a:rPr lang="zh-CN" altLang="en-US"/>
              <a:pPr eaLnBrk="1" hangingPunct="1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9E4186E-4459-4B71-851D-1A4E62DF529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10BFFDD-1191-4181-8BFF-66FED1B75F2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02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4AC087D-EEF0-423D-A7ED-48EC0D2850FA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A743F2A-528D-499E-9596-A0C308D515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7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DFCB05F-8154-46A4-86FF-0501CC747D2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DE8C4CE-1A64-4235-8727-3AEA9F9E80C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30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84161D-8623-496F-AC96-AEF4154597A2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CFBEBCB-AAF6-4C90-B4CB-8B84A5290B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28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50370CD-6412-478B-B4C4-3D58B4CC713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F96E795-0770-40FC-B5AB-03976A403FD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70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4C4CEA-A1D4-4AA0-8152-6289F96C3AD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658874B-CD45-45CD-BAC6-4E8CF96139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1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C9C048B-453C-4D19-B1A5-35156E626A07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62BA2A9-4059-4BBB-8C94-9769A0D4DD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28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0586C54-9915-401F-93EB-96259A9FD7DE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C3C4140-E4DB-4FCE-8D6D-1A4AACB29C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04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219AA26-591D-4DE4-BCB6-8774F9222EF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5C2858-9453-4F30-B65F-21A8786B327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7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C59EC4C-BD29-42D6-BF15-9E810B4AFD7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14C013E-EFA0-4024-A8B5-C60867A1DC4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43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A50D778-5C39-417C-AB1D-FD52F215D276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21361DA-A8AC-4978-B4E2-F7035FF0885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84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own.qiexing.com/2012/02/ppt-toolbar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62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64" descr="2.pn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0" y="0"/>
            <a:ext cx="91440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5875" y="1641475"/>
            <a:ext cx="7056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让教学更精彩</a:t>
            </a:r>
          </a:p>
        </p:txBody>
      </p:sp>
      <p:sp>
        <p:nvSpPr>
          <p:cNvPr id="13317" name="TextBox 15"/>
          <p:cNvSpPr txBox="1">
            <a:spLocks noChangeArrowheads="1"/>
          </p:cNvSpPr>
          <p:nvPr/>
        </p:nvSpPr>
        <p:spPr bwMode="auto">
          <a:xfrm>
            <a:off x="7919654" y="3948113"/>
            <a:ext cx="829059" cy="34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620" tIns="33810" rIns="67620" bIns="338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裴鹏飞</a:t>
            </a:r>
          </a:p>
        </p:txBody>
      </p:sp>
      <p:sp>
        <p:nvSpPr>
          <p:cNvPr id="13318" name="矩形 1"/>
          <p:cNvSpPr>
            <a:spLocks noChangeArrowheads="1"/>
          </p:cNvSpPr>
          <p:nvPr/>
        </p:nvSpPr>
        <p:spPr bwMode="auto">
          <a:xfrm>
            <a:off x="6673880" y="4365625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宣城市信息工程学校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850" y="2593975"/>
            <a:ext cx="84963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 </a:t>
            </a:r>
            <a:r>
              <a:rPr lang="zh-CN" altLang="en-US" sz="48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课件高效制作与应用培训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203848" y="6385406"/>
            <a:ext cx="3672408" cy="499978"/>
            <a:chOff x="3203848" y="6385406"/>
            <a:chExt cx="3672408" cy="499978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2822575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36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7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7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38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538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5208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b="1" spc="30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68350" y="112553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95" name="TextBox 98"/>
          <p:cNvSpPr txBox="1">
            <a:spLocks noChangeArrowheads="1"/>
          </p:cNvSpPr>
          <p:nvPr/>
        </p:nvSpPr>
        <p:spPr bwMode="auto">
          <a:xfrm>
            <a:off x="1263650" y="1125538"/>
            <a:ext cx="5338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太简单，做不出好课件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来看看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可以做什么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3689351" cy="58578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能做什么：</a:t>
            </a:r>
          </a:p>
        </p:txBody>
      </p:sp>
      <p:sp>
        <p:nvSpPr>
          <p:cNvPr id="15397" name="TextBox 1"/>
          <p:cNvSpPr txBox="1">
            <a:spLocks noChangeArrowheads="1"/>
          </p:cNvSpPr>
          <p:nvPr/>
        </p:nvSpPr>
        <p:spPr bwMode="auto">
          <a:xfrm>
            <a:off x="1806575" y="2266950"/>
            <a:ext cx="3138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新书介绍：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</a:t>
            </a:r>
          </a:p>
        </p:txBody>
      </p:sp>
      <p:sp>
        <p:nvSpPr>
          <p:cNvPr id="15398" name="TextBox 98"/>
          <p:cNvSpPr txBox="1">
            <a:spLocks noChangeArrowheads="1"/>
          </p:cNvSpPr>
          <p:nvPr/>
        </p:nvSpPr>
        <p:spPr bwMode="auto">
          <a:xfrm>
            <a:off x="1806575" y="1763713"/>
            <a:ext cx="4392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个人介绍：我的简历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动画版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15399" name="TextBox 3"/>
          <p:cNvSpPr txBox="1">
            <a:spLocks noChangeArrowheads="1"/>
          </p:cNvSpPr>
          <p:nvPr/>
        </p:nvSpPr>
        <p:spPr bwMode="auto">
          <a:xfrm>
            <a:off x="1806575" y="2762250"/>
            <a:ext cx="325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动画制作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线条动画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eyeful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作品</a:t>
            </a:r>
          </a:p>
        </p:txBody>
      </p:sp>
      <p:sp>
        <p:nvSpPr>
          <p:cNvPr id="15400" name="TextBox 99"/>
          <p:cNvSpPr txBox="1">
            <a:spLocks noChangeArrowheads="1"/>
          </p:cNvSpPr>
          <p:nvPr/>
        </p:nvSpPr>
        <p:spPr bwMode="auto">
          <a:xfrm>
            <a:off x="1806575" y="3203575"/>
            <a:ext cx="2130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奔驰汽车</a:t>
            </a:r>
          </a:p>
        </p:txBody>
      </p:sp>
      <p:sp>
        <p:nvSpPr>
          <p:cNvPr id="15401" name="TextBox 100"/>
          <p:cNvSpPr txBox="1">
            <a:spLocks noChangeArrowheads="1"/>
          </p:cNvSpPr>
          <p:nvPr/>
        </p:nvSpPr>
        <p:spPr bwMode="auto">
          <a:xfrm>
            <a:off x="1806575" y="3708400"/>
            <a:ext cx="2230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报告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638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40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1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5208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b="1" spc="30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18" name="TextBox 93"/>
          <p:cNvSpPr txBox="1">
            <a:spLocks noChangeArrowheads="1"/>
          </p:cNvSpPr>
          <p:nvPr/>
        </p:nvSpPr>
        <p:spPr bwMode="auto">
          <a:xfrm>
            <a:off x="1543050" y="3136900"/>
            <a:ext cx="6916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因此</a:t>
            </a:r>
            <a:r>
              <a:rPr lang="en-US" altLang="zh-CN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设计有两种方式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基于学习（注重内容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简化内容，提取逻辑）和基于视觉呈现（注重演示）</a:t>
            </a:r>
          </a:p>
        </p:txBody>
      </p:sp>
      <p:sp>
        <p:nvSpPr>
          <p:cNvPr id="95" name="矩形 94"/>
          <p:cNvSpPr/>
          <p:nvPr/>
        </p:nvSpPr>
        <p:spPr>
          <a:xfrm>
            <a:off x="541338" y="24892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420" name="TextBox 95"/>
          <p:cNvSpPr txBox="1">
            <a:spLocks noChangeArrowheads="1"/>
          </p:cNvSpPr>
          <p:nvPr/>
        </p:nvSpPr>
        <p:spPr bwMode="auto">
          <a:xfrm>
            <a:off x="1036638" y="2489200"/>
            <a:ext cx="753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的核心价值在于演示，一目了然才是最优秀的！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注重逻辑结构和层次结构</a:t>
            </a:r>
          </a:p>
        </p:txBody>
      </p:sp>
      <p:sp>
        <p:nvSpPr>
          <p:cNvPr id="98" name="矩形 97"/>
          <p:cNvSpPr/>
          <p:nvPr/>
        </p:nvSpPr>
        <p:spPr>
          <a:xfrm>
            <a:off x="504825" y="18319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422" name="TextBox 98"/>
          <p:cNvSpPr txBox="1">
            <a:spLocks noChangeArrowheads="1"/>
          </p:cNvSpPr>
          <p:nvPr/>
        </p:nvSpPr>
        <p:spPr bwMode="auto">
          <a:xfrm>
            <a:off x="1000125" y="1831975"/>
            <a:ext cx="7029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核心价值之一视觉效果：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哥西广告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广告视觉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效果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.pps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（以及前述案例）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2914651" cy="58578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的优势：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41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2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743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3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5208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</a:t>
            </a:r>
            <a:r>
              <a:rPr lang="en-US" altLang="zh-CN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b="1" spc="30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42" name="TextBox 93"/>
          <p:cNvSpPr txBox="1">
            <a:spLocks noChangeArrowheads="1"/>
          </p:cNvSpPr>
          <p:nvPr/>
        </p:nvSpPr>
        <p:spPr bwMode="auto">
          <a:xfrm>
            <a:off x="1101725" y="1984375"/>
            <a:ext cx="6340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课件应更重于内容加工</a:t>
            </a:r>
            <a:endParaRPr lang="en-US" altLang="zh-CN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先是知识内容的逻辑结构，其次才是内容的表现形式，最后是信息的呈现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300038"/>
            <a:ext cx="2914651" cy="58578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的优势：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843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4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845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5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846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正确认识课件</a:t>
            </a:r>
          </a:p>
        </p:txBody>
      </p:sp>
      <p:sp>
        <p:nvSpPr>
          <p:cNvPr id="18466" name="TextBox 93"/>
          <p:cNvSpPr txBox="1">
            <a:spLocks noChangeArrowheads="1"/>
          </p:cNvSpPr>
          <p:nvPr/>
        </p:nvSpPr>
        <p:spPr bwMode="auto">
          <a:xfrm>
            <a:off x="434975" y="2301875"/>
            <a:ext cx="8361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列出框架和结构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这是课件内容的逻辑（导航）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的优势所在</a:t>
            </a:r>
          </a:p>
        </p:txBody>
      </p:sp>
      <p:sp>
        <p:nvSpPr>
          <p:cNvPr id="18467" name="TextBox 95"/>
          <p:cNvSpPr txBox="1">
            <a:spLocks noChangeArrowheads="1"/>
          </p:cNvSpPr>
          <p:nvPr/>
        </p:nvSpPr>
        <p:spPr bwMode="auto">
          <a:xfrm>
            <a:off x="460375" y="1343025"/>
            <a:ext cx="6056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找到要解决的问题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这是课件的价值所在</a:t>
            </a:r>
          </a:p>
        </p:txBody>
      </p:sp>
      <p:sp>
        <p:nvSpPr>
          <p:cNvPr id="18468" name="TextBox 99"/>
          <p:cNvSpPr txBox="1">
            <a:spLocks noChangeArrowheads="1"/>
          </p:cNvSpPr>
          <p:nvPr/>
        </p:nvSpPr>
        <p:spPr bwMode="auto">
          <a:xfrm>
            <a:off x="434975" y="4221163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具体每一张幻灯片内容的制作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-7938" y="476250"/>
            <a:ext cx="5467351" cy="58578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利用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制作课件注意问题：</a:t>
            </a:r>
          </a:p>
        </p:txBody>
      </p:sp>
      <p:sp>
        <p:nvSpPr>
          <p:cNvPr id="18470" name="TextBox 99"/>
          <p:cNvSpPr txBox="1">
            <a:spLocks noChangeArrowheads="1"/>
          </p:cNvSpPr>
          <p:nvPr/>
        </p:nvSpPr>
        <p:spPr bwMode="auto">
          <a:xfrm>
            <a:off x="434975" y="3262313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设计出课件的总体风格和界面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825" y="3017838"/>
            <a:ext cx="5905500" cy="10033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高效操作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技巧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48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9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050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50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030288" y="2247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515" name="TextBox 93"/>
          <p:cNvSpPr txBox="1">
            <a:spLocks noChangeArrowheads="1"/>
          </p:cNvSpPr>
          <p:nvPr/>
        </p:nvSpPr>
        <p:spPr bwMode="auto">
          <a:xfrm>
            <a:off x="1525588" y="2247900"/>
            <a:ext cx="5300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如何将命令添加到快速工具栏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两种方法</a:t>
            </a:r>
          </a:p>
        </p:txBody>
      </p:sp>
      <p:sp>
        <p:nvSpPr>
          <p:cNvPr id="95" name="矩形 94"/>
          <p:cNvSpPr/>
          <p:nvPr/>
        </p:nvSpPr>
        <p:spPr>
          <a:xfrm>
            <a:off x="1020763" y="296703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517" name="TextBox 95"/>
          <p:cNvSpPr txBox="1">
            <a:spLocks noChangeArrowheads="1"/>
          </p:cNvSpPr>
          <p:nvPr/>
        </p:nvSpPr>
        <p:spPr bwMode="auto">
          <a:xfrm>
            <a:off x="1517650" y="2967038"/>
            <a:ext cx="5686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自定义工具栏的导出与导入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做好设置的备份</a:t>
            </a:r>
          </a:p>
        </p:txBody>
      </p:sp>
      <p:sp>
        <p:nvSpPr>
          <p:cNvPr id="97" name="矩形 96"/>
          <p:cNvSpPr/>
          <p:nvPr/>
        </p:nvSpPr>
        <p:spPr>
          <a:xfrm>
            <a:off x="1030288" y="15986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519" name="TextBox 97"/>
          <p:cNvSpPr txBox="1">
            <a:spLocks noChangeArrowheads="1"/>
          </p:cNvSpPr>
          <p:nvPr/>
        </p:nvSpPr>
        <p:spPr bwMode="auto">
          <a:xfrm>
            <a:off x="1525588" y="1598613"/>
            <a:ext cx="6411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课件制作过程中哪些功能被使用频率最高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175" y="300038"/>
            <a:ext cx="3956050" cy="58578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设置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PPT2010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界面：</a:t>
            </a:r>
          </a:p>
        </p:txBody>
      </p:sp>
      <p:sp>
        <p:nvSpPr>
          <p:cNvPr id="20521" name="Text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4706938" y="3835400"/>
            <a:ext cx="249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下载且行的自定义文件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0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1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1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152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2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3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030288" y="2247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39" name="TextBox 93"/>
          <p:cNvSpPr txBox="1">
            <a:spLocks noChangeArrowheads="1"/>
          </p:cNvSpPr>
          <p:nvPr/>
        </p:nvSpPr>
        <p:spPr bwMode="auto">
          <a:xfrm>
            <a:off x="1525588" y="2247900"/>
            <a:ext cx="5073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移动对象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方向键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ctrl+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箭头 对齐工具的使用</a:t>
            </a:r>
          </a:p>
        </p:txBody>
      </p:sp>
      <p:sp>
        <p:nvSpPr>
          <p:cNvPr id="95" name="矩形 94"/>
          <p:cNvSpPr/>
          <p:nvPr/>
        </p:nvSpPr>
        <p:spPr>
          <a:xfrm>
            <a:off x="1020763" y="296703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41" name="TextBox 95"/>
          <p:cNvSpPr txBox="1">
            <a:spLocks noChangeArrowheads="1"/>
          </p:cNvSpPr>
          <p:nvPr/>
        </p:nvSpPr>
        <p:spPr bwMode="auto">
          <a:xfrm>
            <a:off x="1517650" y="2967038"/>
            <a:ext cx="5424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缩放对象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-shift+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方向键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ctrl+[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改变文字大小</a:t>
            </a:r>
          </a:p>
        </p:txBody>
      </p:sp>
      <p:sp>
        <p:nvSpPr>
          <p:cNvPr id="97" name="矩形 96"/>
          <p:cNvSpPr/>
          <p:nvPr/>
        </p:nvSpPr>
        <p:spPr>
          <a:xfrm>
            <a:off x="1030288" y="15986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43" name="TextBox 97"/>
          <p:cNvSpPr txBox="1">
            <a:spLocks noChangeArrowheads="1"/>
          </p:cNvSpPr>
          <p:nvPr/>
        </p:nvSpPr>
        <p:spPr bwMode="auto">
          <a:xfrm>
            <a:off x="1525588" y="1598613"/>
            <a:ext cx="6757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复制对象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ctrl+c ctrl+v ctrl+D 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鼠标左键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  格式刷和动画刷 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175" y="300038"/>
            <a:ext cx="594995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使用快捷键高效控制元素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对象：</a:t>
            </a:r>
          </a:p>
        </p:txBody>
      </p:sp>
      <p:sp>
        <p:nvSpPr>
          <p:cNvPr id="98" name="矩形 97"/>
          <p:cNvSpPr/>
          <p:nvPr/>
        </p:nvSpPr>
        <p:spPr>
          <a:xfrm>
            <a:off x="1020763" y="36449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46" name="TextBox 95"/>
          <p:cNvSpPr txBox="1">
            <a:spLocks noChangeArrowheads="1"/>
          </p:cNvSpPr>
          <p:nvPr/>
        </p:nvSpPr>
        <p:spPr bwMode="auto">
          <a:xfrm>
            <a:off x="1517650" y="3644900"/>
            <a:ext cx="5832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批量操作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选择和替换字体 母版的使用（后面叙述）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253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4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4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255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5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030288" y="2247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63" name="TextBox 93"/>
          <p:cNvSpPr txBox="1">
            <a:spLocks noChangeArrowheads="1"/>
          </p:cNvSpPr>
          <p:nvPr/>
        </p:nvSpPr>
        <p:spPr bwMode="auto">
          <a:xfrm>
            <a:off x="1525588" y="2247900"/>
            <a:ext cx="2122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幻灯片的视图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020763" y="296703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65" name="TextBox 95"/>
          <p:cNvSpPr txBox="1">
            <a:spLocks noChangeArrowheads="1"/>
          </p:cNvSpPr>
          <p:nvPr/>
        </p:nvSpPr>
        <p:spPr bwMode="auto">
          <a:xfrm>
            <a:off x="1517650" y="2967038"/>
            <a:ext cx="2122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幻灯片的缩放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030288" y="15986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67" name="TextBox 97"/>
          <p:cNvSpPr txBox="1">
            <a:spLocks noChangeArrowheads="1"/>
          </p:cNvSpPr>
          <p:nvPr/>
        </p:nvSpPr>
        <p:spPr bwMode="auto">
          <a:xfrm>
            <a:off x="1525588" y="1598613"/>
            <a:ext cx="2738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幻灯片的复制方法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1913" y="300038"/>
            <a:ext cx="594995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使用快捷键高效控制元素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放映：</a:t>
            </a:r>
          </a:p>
        </p:txBody>
      </p:sp>
      <p:sp>
        <p:nvSpPr>
          <p:cNvPr id="98" name="矩形 97"/>
          <p:cNvSpPr/>
          <p:nvPr/>
        </p:nvSpPr>
        <p:spPr>
          <a:xfrm>
            <a:off x="1020763" y="36449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70" name="TextBox 95"/>
          <p:cNvSpPr txBox="1">
            <a:spLocks noChangeArrowheads="1"/>
          </p:cNvSpPr>
          <p:nvPr/>
        </p:nvSpPr>
        <p:spPr bwMode="auto">
          <a:xfrm>
            <a:off x="1517650" y="3644900"/>
            <a:ext cx="3487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幻灯片的复用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见后介绍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55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6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57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7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8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030288" y="2247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87" name="TextBox 93"/>
          <p:cNvSpPr txBox="1">
            <a:spLocks noChangeArrowheads="1"/>
          </p:cNvSpPr>
          <p:nvPr/>
        </p:nvSpPr>
        <p:spPr bwMode="auto">
          <a:xfrm>
            <a:off x="1525588" y="22479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标注 白板以及辅助工具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ZoomIT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020763" y="296703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89" name="TextBox 95"/>
          <p:cNvSpPr txBox="1">
            <a:spLocks noChangeArrowheads="1"/>
          </p:cNvSpPr>
          <p:nvPr/>
        </p:nvSpPr>
        <p:spPr bwMode="auto">
          <a:xfrm>
            <a:off x="1517650" y="2967038"/>
            <a:ext cx="3662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数字键跳转到相应幻灯片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030288" y="15986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91" name="TextBox 97"/>
          <p:cNvSpPr txBox="1">
            <a:spLocks noChangeArrowheads="1"/>
          </p:cNvSpPr>
          <p:nvPr/>
        </p:nvSpPr>
        <p:spPr bwMode="auto">
          <a:xfrm>
            <a:off x="1525588" y="1598613"/>
            <a:ext cx="3662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放映和从当前幻灯片放映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1913" y="300038"/>
            <a:ext cx="6288087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使用快捷键高效控制元素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幻灯片：</a:t>
            </a:r>
          </a:p>
        </p:txBody>
      </p:sp>
      <p:sp>
        <p:nvSpPr>
          <p:cNvPr id="98" name="矩形 97"/>
          <p:cNvSpPr/>
          <p:nvPr/>
        </p:nvSpPr>
        <p:spPr>
          <a:xfrm>
            <a:off x="1020763" y="36449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94" name="TextBox 95"/>
          <p:cNvSpPr txBox="1">
            <a:spLocks noChangeArrowheads="1"/>
          </p:cNvSpPr>
          <p:nvPr/>
        </p:nvSpPr>
        <p:spPr bwMode="auto">
          <a:xfrm>
            <a:off x="1517650" y="3644900"/>
            <a:ext cx="2738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隐藏和显示幻灯片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2822575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560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1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1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562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2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幻灯片的复用</a:t>
            </a:r>
          </a:p>
        </p:txBody>
      </p:sp>
      <p:sp>
        <p:nvSpPr>
          <p:cNvPr id="3" name="矩形 2"/>
          <p:cNvSpPr/>
          <p:nvPr/>
        </p:nvSpPr>
        <p:spPr>
          <a:xfrm>
            <a:off x="1468438" y="3190875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35" name="TextBox 93"/>
          <p:cNvSpPr txBox="1">
            <a:spLocks noChangeArrowheads="1"/>
          </p:cNvSpPr>
          <p:nvPr/>
        </p:nvSpPr>
        <p:spPr bwMode="auto">
          <a:xfrm>
            <a:off x="1963738" y="3190875"/>
            <a:ext cx="3124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不是复制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建立积件库的可能</a:t>
            </a:r>
          </a:p>
        </p:txBody>
      </p:sp>
      <p:sp>
        <p:nvSpPr>
          <p:cNvPr id="95" name="矩形 94"/>
          <p:cNvSpPr/>
          <p:nvPr/>
        </p:nvSpPr>
        <p:spPr>
          <a:xfrm>
            <a:off x="1458913" y="3910013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37" name="TextBox 95"/>
          <p:cNvSpPr txBox="1">
            <a:spLocks noChangeArrowheads="1"/>
          </p:cNvSpPr>
          <p:nvPr/>
        </p:nvSpPr>
        <p:spPr bwMode="auto">
          <a:xfrm>
            <a:off x="1957388" y="3910013"/>
            <a:ext cx="2536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中插入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文档</a:t>
            </a:r>
          </a:p>
        </p:txBody>
      </p:sp>
      <p:sp>
        <p:nvSpPr>
          <p:cNvPr id="97" name="矩形 96"/>
          <p:cNvSpPr/>
          <p:nvPr/>
        </p:nvSpPr>
        <p:spPr>
          <a:xfrm>
            <a:off x="1468438" y="254158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39" name="TextBox 97"/>
          <p:cNvSpPr txBox="1">
            <a:spLocks noChangeArrowheads="1"/>
          </p:cNvSpPr>
          <p:nvPr/>
        </p:nvSpPr>
        <p:spPr bwMode="auto">
          <a:xfrm>
            <a:off x="1963738" y="2541588"/>
            <a:ext cx="4165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积件的思想和在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中实现的三种形式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素材库创建和维护</a:t>
            </a:r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765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6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67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7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21463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素材库的建立与管理</a:t>
            </a:r>
          </a:p>
        </p:txBody>
      </p:sp>
      <p:sp>
        <p:nvSpPr>
          <p:cNvPr id="3" name="矩形 2"/>
          <p:cNvSpPr/>
          <p:nvPr/>
        </p:nvSpPr>
        <p:spPr>
          <a:xfrm>
            <a:off x="1700213" y="2700338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83" name="TextBox 93"/>
          <p:cNvSpPr txBox="1">
            <a:spLocks noChangeArrowheads="1"/>
          </p:cNvSpPr>
          <p:nvPr/>
        </p:nvSpPr>
        <p:spPr bwMode="auto">
          <a:xfrm>
            <a:off x="2195513" y="2700338"/>
            <a:ext cx="4813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分类原则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按类型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声音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等各种不同对象</a:t>
            </a:r>
          </a:p>
        </p:txBody>
      </p:sp>
      <p:sp>
        <p:nvSpPr>
          <p:cNvPr id="95" name="矩形 94"/>
          <p:cNvSpPr/>
          <p:nvPr/>
        </p:nvSpPr>
        <p:spPr>
          <a:xfrm>
            <a:off x="1692275" y="34194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85" name="TextBox 95"/>
          <p:cNvSpPr txBox="1">
            <a:spLocks noChangeArrowheads="1"/>
          </p:cNvSpPr>
          <p:nvPr/>
        </p:nvSpPr>
        <p:spPr bwMode="auto">
          <a:xfrm>
            <a:off x="2187575" y="3419475"/>
            <a:ext cx="4711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分类原则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按内容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知识点（年级层次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单元）</a:t>
            </a:r>
          </a:p>
        </p:txBody>
      </p:sp>
      <p:sp>
        <p:nvSpPr>
          <p:cNvPr id="97" name="矩形 96"/>
          <p:cNvSpPr/>
          <p:nvPr/>
        </p:nvSpPr>
        <p:spPr>
          <a:xfrm>
            <a:off x="1720850" y="40671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87" name="TextBox 97"/>
          <p:cNvSpPr txBox="1">
            <a:spLocks noChangeArrowheads="1"/>
          </p:cNvSpPr>
          <p:nvPr/>
        </p:nvSpPr>
        <p:spPr bwMode="auto">
          <a:xfrm>
            <a:off x="2216150" y="4067175"/>
            <a:ext cx="5878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同步备份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一步直达（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网络同步硬盘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TC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Everthing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工具的使用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99" name="矩形 98"/>
          <p:cNvSpPr/>
          <p:nvPr/>
        </p:nvSpPr>
        <p:spPr>
          <a:xfrm>
            <a:off x="1711325" y="205105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89" name="TextBox 99"/>
          <p:cNvSpPr txBox="1">
            <a:spLocks noChangeArrowheads="1"/>
          </p:cNvSpPr>
          <p:nvPr/>
        </p:nvSpPr>
        <p:spPr bwMode="auto">
          <a:xfrm>
            <a:off x="2208213" y="2051050"/>
            <a:ext cx="5354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素材提取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如何提取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2010PPTX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中的素材，如何提取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PPT2003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中的素材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67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8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8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69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9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70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21463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素材库的建立与管理</a:t>
            </a:r>
          </a:p>
        </p:txBody>
      </p:sp>
      <p:pic>
        <p:nvPicPr>
          <p:cNvPr id="28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1052513"/>
            <a:ext cx="89916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969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0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71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1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2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2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2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2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2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21463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素材库的建立与管理</a:t>
            </a:r>
          </a:p>
        </p:txBody>
      </p:sp>
      <p:pic>
        <p:nvPicPr>
          <p:cNvPr id="297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476250"/>
            <a:ext cx="72294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使用习惯快捷操作</a:t>
            </a:r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174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75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5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76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6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7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软件使用习惯</a:t>
            </a:r>
          </a:p>
        </p:txBody>
      </p:sp>
      <p:sp>
        <p:nvSpPr>
          <p:cNvPr id="3" name="矩形 2"/>
          <p:cNvSpPr/>
          <p:nvPr/>
        </p:nvSpPr>
        <p:spPr>
          <a:xfrm>
            <a:off x="2060575" y="25558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79" name="TextBox 93"/>
          <p:cNvSpPr txBox="1">
            <a:spLocks noChangeArrowheads="1"/>
          </p:cNvSpPr>
          <p:nvPr/>
        </p:nvSpPr>
        <p:spPr bwMode="auto">
          <a:xfrm>
            <a:off x="2555875" y="2555875"/>
            <a:ext cx="2792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软件的设置（界面定制）</a:t>
            </a:r>
          </a:p>
        </p:txBody>
      </p:sp>
      <p:sp>
        <p:nvSpPr>
          <p:cNvPr id="95" name="矩形 94"/>
          <p:cNvSpPr/>
          <p:nvPr/>
        </p:nvSpPr>
        <p:spPr>
          <a:xfrm>
            <a:off x="2051050" y="3275013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81" name="TextBox 95"/>
          <p:cNvSpPr txBox="1">
            <a:spLocks noChangeArrowheads="1"/>
          </p:cNvSpPr>
          <p:nvPr/>
        </p:nvSpPr>
        <p:spPr bwMode="auto">
          <a:xfrm>
            <a:off x="2547938" y="3275013"/>
            <a:ext cx="5957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快捷键和工具的使用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对齐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复制对象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撤销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字号调整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替换字体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选择窗格）</a:t>
            </a:r>
          </a:p>
        </p:txBody>
      </p:sp>
      <p:sp>
        <p:nvSpPr>
          <p:cNvPr id="97" name="矩形 96"/>
          <p:cNvSpPr/>
          <p:nvPr/>
        </p:nvSpPr>
        <p:spPr>
          <a:xfrm>
            <a:off x="2079625" y="3924300"/>
            <a:ext cx="406400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83" name="TextBox 97"/>
          <p:cNvSpPr txBox="1">
            <a:spLocks noChangeArrowheads="1"/>
          </p:cNvSpPr>
          <p:nvPr/>
        </p:nvSpPr>
        <p:spPr bwMode="auto">
          <a:xfrm>
            <a:off x="2576513" y="3924300"/>
            <a:ext cx="2303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高效刷出来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动画）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中快速精确选择作</a:t>
            </a:r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课件高效制作之理念与方法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379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0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0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381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1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382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软件使用习惯</a:t>
            </a:r>
          </a:p>
        </p:txBody>
      </p:sp>
      <p:sp>
        <p:nvSpPr>
          <p:cNvPr id="3" name="矩形 2"/>
          <p:cNvSpPr/>
          <p:nvPr/>
        </p:nvSpPr>
        <p:spPr>
          <a:xfrm>
            <a:off x="474663" y="47625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827" name="TextBox 93"/>
          <p:cNvSpPr txBox="1">
            <a:spLocks noChangeArrowheads="1"/>
          </p:cNvSpPr>
          <p:nvPr/>
        </p:nvSpPr>
        <p:spPr bwMode="auto">
          <a:xfrm>
            <a:off x="969963" y="476250"/>
            <a:ext cx="3395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充分利用选择窗格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-2010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新工具</a:t>
            </a:r>
          </a:p>
        </p:txBody>
      </p:sp>
      <p:pic>
        <p:nvPicPr>
          <p:cNvPr id="338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125538"/>
            <a:ext cx="13335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98"/>
          <a:stretch>
            <a:fillRect/>
          </a:stretch>
        </p:blipFill>
        <p:spPr bwMode="auto">
          <a:xfrm>
            <a:off x="3295650" y="1125538"/>
            <a:ext cx="1876425" cy="367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内容加工：文字处理技巧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5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5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586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586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2060575" y="22764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875" name="TextBox 93"/>
          <p:cNvSpPr txBox="1">
            <a:spLocks noChangeArrowheads="1"/>
          </p:cNvSpPr>
          <p:nvPr/>
        </p:nvSpPr>
        <p:spPr bwMode="auto">
          <a:xfrm>
            <a:off x="2555875" y="2276475"/>
            <a:ext cx="3321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精简文字：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概括关键词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使用多张幻灯片</a:t>
            </a:r>
          </a:p>
        </p:txBody>
      </p:sp>
      <p:sp>
        <p:nvSpPr>
          <p:cNvPr id="95" name="矩形 94"/>
          <p:cNvSpPr/>
          <p:nvPr/>
        </p:nvSpPr>
        <p:spPr>
          <a:xfrm>
            <a:off x="2051050" y="29972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877" name="TextBox 95"/>
          <p:cNvSpPr txBox="1">
            <a:spLocks noChangeArrowheads="1"/>
          </p:cNvSpPr>
          <p:nvPr/>
        </p:nvSpPr>
        <p:spPr bwMode="auto">
          <a:xfrm>
            <a:off x="2547938" y="2997200"/>
            <a:ext cx="3543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美化文字：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字体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将文字转成图片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文字样式</a:t>
            </a:r>
          </a:p>
        </p:txBody>
      </p:sp>
      <p:sp>
        <p:nvSpPr>
          <p:cNvPr id="97" name="矩形 96"/>
          <p:cNvSpPr/>
          <p:nvPr/>
        </p:nvSpPr>
        <p:spPr>
          <a:xfrm>
            <a:off x="2079625" y="36449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879" name="TextBox 97"/>
          <p:cNvSpPr txBox="1">
            <a:spLocks noChangeArrowheads="1"/>
          </p:cNvSpPr>
          <p:nvPr/>
        </p:nvSpPr>
        <p:spPr bwMode="auto">
          <a:xfrm>
            <a:off x="2576513" y="3644900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强化文字：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</a:p>
        </p:txBody>
      </p:sp>
      <p:sp>
        <p:nvSpPr>
          <p:cNvPr id="99" name="矩形 98"/>
          <p:cNvSpPr/>
          <p:nvPr/>
        </p:nvSpPr>
        <p:spPr>
          <a:xfrm>
            <a:off x="2079625" y="4211638"/>
            <a:ext cx="406400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881" name="TextBox 99"/>
          <p:cNvSpPr txBox="1">
            <a:spLocks noChangeArrowheads="1"/>
          </p:cNvSpPr>
          <p:nvPr/>
        </p:nvSpPr>
        <p:spPr bwMode="auto">
          <a:xfrm>
            <a:off x="2576513" y="4211638"/>
            <a:ext cx="5216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插入特殊符号以及公式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汉语拼音等方法：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借助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内容加工：图像处理技巧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789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0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791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791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图像处理技巧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2060575" y="22764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923" name="TextBox 93"/>
          <p:cNvSpPr txBox="1">
            <a:spLocks noChangeArrowheads="1"/>
          </p:cNvSpPr>
          <p:nvPr/>
        </p:nvSpPr>
        <p:spPr bwMode="auto">
          <a:xfrm>
            <a:off x="2555875" y="2276475"/>
            <a:ext cx="404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透明背景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(PNG GIF)-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引申半透明图像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051050" y="29972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925" name="TextBox 95"/>
          <p:cNvSpPr txBox="1">
            <a:spLocks noChangeArrowheads="1"/>
          </p:cNvSpPr>
          <p:nvPr/>
        </p:nvSpPr>
        <p:spPr bwMode="auto">
          <a:xfrm>
            <a:off x="2547938" y="2997200"/>
            <a:ext cx="5072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图像裁切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不规则图像填充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遮挡：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删除图像冗余与遮盖</a:t>
            </a:r>
          </a:p>
        </p:txBody>
      </p:sp>
      <p:sp>
        <p:nvSpPr>
          <p:cNvPr id="97" name="矩形 96"/>
          <p:cNvSpPr/>
          <p:nvPr/>
        </p:nvSpPr>
        <p:spPr>
          <a:xfrm>
            <a:off x="2079625" y="36449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927" name="TextBox 97"/>
          <p:cNvSpPr txBox="1">
            <a:spLocks noChangeArrowheads="1"/>
          </p:cNvSpPr>
          <p:nvPr/>
        </p:nvSpPr>
        <p:spPr bwMode="auto">
          <a:xfrm>
            <a:off x="2576513" y="3644900"/>
            <a:ext cx="486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图像美化与展示效果（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放大与缩小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参考图像效果安全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079625" y="4292600"/>
            <a:ext cx="406400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929" name="TextBox 99"/>
          <p:cNvSpPr txBox="1">
            <a:spLocks noChangeArrowheads="1"/>
          </p:cNvSpPr>
          <p:nvPr/>
        </p:nvSpPr>
        <p:spPr bwMode="auto">
          <a:xfrm>
            <a:off x="2576513" y="4292600"/>
            <a:ext cx="312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线条动画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图片的分解与组合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内容加工：声音处理技巧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993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94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4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95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5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6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6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6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6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996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声音处理技巧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1684338" y="3392488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71" name="TextBox 93"/>
          <p:cNvSpPr txBox="1">
            <a:spLocks noChangeArrowheads="1"/>
          </p:cNvSpPr>
          <p:nvPr/>
        </p:nvSpPr>
        <p:spPr bwMode="auto">
          <a:xfrm>
            <a:off x="2179638" y="3392488"/>
            <a:ext cx="2792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背景音乐的跨幻灯片播放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674813" y="411321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73" name="TextBox 95"/>
          <p:cNvSpPr txBox="1">
            <a:spLocks noChangeArrowheads="1"/>
          </p:cNvSpPr>
          <p:nvPr/>
        </p:nvSpPr>
        <p:spPr bwMode="auto">
          <a:xfrm>
            <a:off x="2171700" y="4113213"/>
            <a:ext cx="2100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声音的控制与停止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1684338" y="1989138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75" name="TextBox 105"/>
          <p:cNvSpPr txBox="1">
            <a:spLocks noChangeArrowheads="1"/>
          </p:cNvSpPr>
          <p:nvPr/>
        </p:nvSpPr>
        <p:spPr bwMode="auto">
          <a:xfrm>
            <a:off x="2179638" y="1989138"/>
            <a:ext cx="233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声音格式问题与转换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684338" y="27082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77" name="TextBox 107"/>
          <p:cNvSpPr txBox="1">
            <a:spLocks noChangeArrowheads="1"/>
          </p:cNvSpPr>
          <p:nvPr/>
        </p:nvSpPr>
        <p:spPr bwMode="auto">
          <a:xfrm>
            <a:off x="2179638" y="2708275"/>
            <a:ext cx="3009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中可以添加声音的地方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内容加工：视频处理技巧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198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99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199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199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199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200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0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1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1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01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视频处理技巧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1897063" y="3190875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019" name="TextBox 93"/>
          <p:cNvSpPr txBox="1">
            <a:spLocks noChangeArrowheads="1"/>
          </p:cNvSpPr>
          <p:nvPr/>
        </p:nvSpPr>
        <p:spPr bwMode="auto">
          <a:xfrm>
            <a:off x="2392363" y="3190875"/>
            <a:ext cx="2146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视频格式转换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-FLV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889125" y="3910013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021" name="TextBox 95"/>
          <p:cNvSpPr txBox="1">
            <a:spLocks noChangeArrowheads="1"/>
          </p:cNvSpPr>
          <p:nvPr/>
        </p:nvSpPr>
        <p:spPr bwMode="auto">
          <a:xfrm>
            <a:off x="2384425" y="3910013"/>
            <a:ext cx="1924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SWF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动画的插入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920875" y="2492375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023" name="TextBox 97"/>
          <p:cNvSpPr txBox="1">
            <a:spLocks noChangeArrowheads="1"/>
          </p:cNvSpPr>
          <p:nvPr/>
        </p:nvSpPr>
        <p:spPr bwMode="auto">
          <a:xfrm>
            <a:off x="2376488" y="2492375"/>
            <a:ext cx="2332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视频插入方式的选择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内容加工：</a:t>
            </a: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动画的使用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403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04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4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4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4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4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4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405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5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06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2747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动画的使用</a:t>
            </a:r>
          </a:p>
        </p:txBody>
      </p:sp>
      <p:sp>
        <p:nvSpPr>
          <p:cNvPr id="3" name="矩形 2"/>
          <p:cNvSpPr/>
          <p:nvPr/>
        </p:nvSpPr>
        <p:spPr>
          <a:xfrm>
            <a:off x="2060575" y="29972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67" name="TextBox 93"/>
          <p:cNvSpPr txBox="1">
            <a:spLocks noChangeArrowheads="1"/>
          </p:cNvSpPr>
          <p:nvPr/>
        </p:nvSpPr>
        <p:spPr bwMode="auto">
          <a:xfrm>
            <a:off x="2600325" y="2997200"/>
            <a:ext cx="393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中动画同步（承接顺序）的方式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060575" y="242093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69" name="TextBox 95"/>
          <p:cNvSpPr txBox="1">
            <a:spLocks noChangeArrowheads="1"/>
          </p:cNvSpPr>
          <p:nvPr/>
        </p:nvSpPr>
        <p:spPr bwMode="auto">
          <a:xfrm>
            <a:off x="2555875" y="2420938"/>
            <a:ext cx="4467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中的动画特点：出现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消失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强调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路径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060575" y="3563938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71" name="TextBox 97"/>
          <p:cNvSpPr txBox="1">
            <a:spLocks noChangeArrowheads="1"/>
          </p:cNvSpPr>
          <p:nvPr/>
        </p:nvSpPr>
        <p:spPr bwMode="auto">
          <a:xfrm>
            <a:off x="2568575" y="3563938"/>
            <a:ext cx="2779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中动画组合设计方法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070100" y="4149725"/>
            <a:ext cx="404813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73" name="TextBox 99"/>
          <p:cNvSpPr txBox="1">
            <a:spLocks noChangeArrowheads="1"/>
          </p:cNvSpPr>
          <p:nvPr/>
        </p:nvSpPr>
        <p:spPr bwMode="auto">
          <a:xfrm>
            <a:off x="2578100" y="4149725"/>
            <a:ext cx="4103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几个动画演示实例：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勾股定理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弹簧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滑轮等</a:t>
            </a:r>
          </a:p>
        </p:txBody>
      </p:sp>
      <p:sp>
        <p:nvSpPr>
          <p:cNvPr id="101" name="矩形 100"/>
          <p:cNvSpPr/>
          <p:nvPr/>
        </p:nvSpPr>
        <p:spPr>
          <a:xfrm>
            <a:off x="2033588" y="18446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75" name="TextBox 101"/>
          <p:cNvSpPr txBox="1">
            <a:spLocks noChangeArrowheads="1"/>
          </p:cNvSpPr>
          <p:nvPr/>
        </p:nvSpPr>
        <p:spPr bwMode="auto">
          <a:xfrm>
            <a:off x="2530475" y="1844675"/>
            <a:ext cx="3471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课件中什么时候会使用动画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070100" y="4652963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77" name="TextBox 103"/>
          <p:cNvSpPr txBox="1">
            <a:spLocks noChangeArrowheads="1"/>
          </p:cNvSpPr>
          <p:nvPr/>
        </p:nvSpPr>
        <p:spPr bwMode="auto">
          <a:xfrm>
            <a:off x="2578100" y="4652963"/>
            <a:ext cx="3946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动画的循环播放与自动播放应用实例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课件界面设计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608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09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09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610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610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05568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界面设计</a:t>
            </a:r>
          </a:p>
        </p:txBody>
      </p:sp>
      <p:sp>
        <p:nvSpPr>
          <p:cNvPr id="3" name="矩形 2"/>
          <p:cNvSpPr/>
          <p:nvPr/>
        </p:nvSpPr>
        <p:spPr>
          <a:xfrm>
            <a:off x="2103438" y="29972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115" name="TextBox 93"/>
          <p:cNvSpPr txBox="1">
            <a:spLocks noChangeArrowheads="1"/>
          </p:cNvSpPr>
          <p:nvPr/>
        </p:nvSpPr>
        <p:spPr bwMode="auto">
          <a:xfrm>
            <a:off x="2600325" y="2997200"/>
            <a:ext cx="3254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幻灯片中的母版与多母版技术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05025" y="2349500"/>
            <a:ext cx="404813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117" name="TextBox 97"/>
          <p:cNvSpPr txBox="1">
            <a:spLocks noChangeArrowheads="1"/>
          </p:cNvSpPr>
          <p:nvPr/>
        </p:nvSpPr>
        <p:spPr bwMode="auto">
          <a:xfrm>
            <a:off x="2601913" y="2349500"/>
            <a:ext cx="302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界面设计的基本原则和技巧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09788" y="4149725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119" name="TextBox 99"/>
          <p:cNvSpPr txBox="1">
            <a:spLocks noChangeArrowheads="1"/>
          </p:cNvSpPr>
          <p:nvPr/>
        </p:nvSpPr>
        <p:spPr bwMode="auto">
          <a:xfrm>
            <a:off x="2606675" y="4149725"/>
            <a:ext cx="5335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基于主题的界面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替换图片的方法（快速了解内容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专业感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个性化）</a:t>
            </a:r>
          </a:p>
        </p:txBody>
      </p:sp>
      <p:sp>
        <p:nvSpPr>
          <p:cNvPr id="96" name="矩形 95"/>
          <p:cNvSpPr/>
          <p:nvPr/>
        </p:nvSpPr>
        <p:spPr>
          <a:xfrm>
            <a:off x="2105025" y="3573463"/>
            <a:ext cx="404813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121" name="TextBox 100"/>
          <p:cNvSpPr txBox="1">
            <a:spLocks noChangeArrowheads="1"/>
          </p:cNvSpPr>
          <p:nvPr/>
        </p:nvSpPr>
        <p:spPr bwMode="auto">
          <a:xfrm>
            <a:off x="2601913" y="3573463"/>
            <a:ext cx="1638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快速修改模板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课件交互设计与实现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课件高效制作之技术与实现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813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140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1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2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3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4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5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46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8150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1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2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3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4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5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56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9288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交互的设计与实现</a:t>
            </a:r>
          </a:p>
        </p:txBody>
      </p:sp>
      <p:sp>
        <p:nvSpPr>
          <p:cNvPr id="3" name="矩形 2"/>
          <p:cNvSpPr/>
          <p:nvPr/>
        </p:nvSpPr>
        <p:spPr>
          <a:xfrm>
            <a:off x="2103438" y="2374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163" name="TextBox 93"/>
          <p:cNvSpPr txBox="1">
            <a:spLocks noChangeArrowheads="1"/>
          </p:cNvSpPr>
          <p:nvPr/>
        </p:nvSpPr>
        <p:spPr bwMode="auto">
          <a:xfrm>
            <a:off x="2600325" y="2374900"/>
            <a:ext cx="530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交互的理解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操作信息和控制信息的方式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及时反馈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51063" y="30226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165" name="TextBox 97"/>
          <p:cNvSpPr txBox="1">
            <a:spLocks noChangeArrowheads="1"/>
          </p:cNvSpPr>
          <p:nvPr/>
        </p:nvSpPr>
        <p:spPr bwMode="auto">
          <a:xfrm>
            <a:off x="2646363" y="3022600"/>
            <a:ext cx="404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超级链接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动作设置（鼠标经过效果）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24075" y="3671888"/>
            <a:ext cx="404813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167" name="TextBox 99"/>
          <p:cNvSpPr txBox="1">
            <a:spLocks noChangeArrowheads="1"/>
          </p:cNvSpPr>
          <p:nvPr/>
        </p:nvSpPr>
        <p:spPr bwMode="auto">
          <a:xfrm>
            <a:off x="2619375" y="3671888"/>
            <a:ext cx="946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触发器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24075" y="42926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169" name="TextBox 100"/>
          <p:cNvSpPr txBox="1">
            <a:spLocks noChangeArrowheads="1"/>
          </p:cNvSpPr>
          <p:nvPr/>
        </p:nvSpPr>
        <p:spPr bwMode="auto">
          <a:xfrm>
            <a:off x="2619375" y="42926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VBA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课件发布格式选择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课件高效制作之应用与传播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017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8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8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019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19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20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20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20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20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020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4922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发布格式选择</a:t>
            </a:r>
          </a:p>
        </p:txBody>
      </p:sp>
      <p:sp>
        <p:nvSpPr>
          <p:cNvPr id="3" name="矩形 2"/>
          <p:cNvSpPr/>
          <p:nvPr/>
        </p:nvSpPr>
        <p:spPr>
          <a:xfrm>
            <a:off x="2103438" y="23749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211" name="TextBox 93"/>
          <p:cNvSpPr txBox="1">
            <a:spLocks noChangeArrowheads="1"/>
          </p:cNvSpPr>
          <p:nvPr/>
        </p:nvSpPr>
        <p:spPr bwMode="auto">
          <a:xfrm>
            <a:off x="2600325" y="2374900"/>
            <a:ext cx="1176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放映格式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03438" y="3014663"/>
            <a:ext cx="404812" cy="3603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213" name="TextBox 97"/>
          <p:cNvSpPr txBox="1">
            <a:spLocks noChangeArrowheads="1"/>
          </p:cNvSpPr>
          <p:nvPr/>
        </p:nvSpPr>
        <p:spPr bwMode="auto">
          <a:xfrm>
            <a:off x="2646363" y="3022600"/>
            <a:ext cx="1177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图片格式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03438" y="3654425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215" name="TextBox 99"/>
          <p:cNvSpPr txBox="1">
            <a:spLocks noChangeArrowheads="1"/>
          </p:cNvSpPr>
          <p:nvPr/>
        </p:nvSpPr>
        <p:spPr bwMode="auto">
          <a:xfrm>
            <a:off x="2619375" y="3671888"/>
            <a:ext cx="1179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PDF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03438" y="42926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217" name="TextBox 100"/>
          <p:cNvSpPr txBox="1">
            <a:spLocks noChangeArrowheads="1"/>
          </p:cNvSpPr>
          <p:nvPr/>
        </p:nvSpPr>
        <p:spPr bwMode="auto">
          <a:xfrm>
            <a:off x="2619375" y="4292600"/>
            <a:ext cx="3109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视频与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SWF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像书一样的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PPT)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课件演示问题与技巧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课件高效制作之应用与传播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222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236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37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38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39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0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1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2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2246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7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8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49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50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51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252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709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演示技巧与问题</a:t>
            </a:r>
          </a:p>
        </p:txBody>
      </p:sp>
      <p:sp>
        <p:nvSpPr>
          <p:cNvPr id="3" name="矩形 2"/>
          <p:cNvSpPr/>
          <p:nvPr/>
        </p:nvSpPr>
        <p:spPr>
          <a:xfrm>
            <a:off x="2117725" y="23749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259" name="TextBox 93"/>
          <p:cNvSpPr txBox="1">
            <a:spLocks noChangeArrowheads="1"/>
          </p:cNvSpPr>
          <p:nvPr/>
        </p:nvSpPr>
        <p:spPr bwMode="auto">
          <a:xfrm>
            <a:off x="2613025" y="2374900"/>
            <a:ext cx="3948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字体以及其它一些多媒体资源的显示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51063" y="3022600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261" name="TextBox 97"/>
          <p:cNvSpPr txBox="1">
            <a:spLocks noChangeArrowheads="1"/>
          </p:cNvSpPr>
          <p:nvPr/>
        </p:nvSpPr>
        <p:spPr bwMode="auto">
          <a:xfrm>
            <a:off x="2646363" y="3022600"/>
            <a:ext cx="5794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演示的快捷键与辅助工具（如何让观看者看不到备注）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124075" y="3671888"/>
            <a:ext cx="404813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263" name="TextBox 99"/>
          <p:cNvSpPr txBox="1">
            <a:spLocks noChangeArrowheads="1"/>
          </p:cNvSpPr>
          <p:nvPr/>
        </p:nvSpPr>
        <p:spPr bwMode="auto">
          <a:xfrm>
            <a:off x="2619375" y="3671888"/>
            <a:ext cx="5432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演示过程与内容控制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除了导航以外（隐藏和跳转）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124075" y="4292600"/>
            <a:ext cx="404813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265" name="TextBox 100"/>
          <p:cNvSpPr txBox="1">
            <a:spLocks noChangeArrowheads="1"/>
          </p:cNvSpPr>
          <p:nvPr/>
        </p:nvSpPr>
        <p:spPr bwMode="auto">
          <a:xfrm>
            <a:off x="2619375" y="4292600"/>
            <a:ext cx="1638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其它辅助工具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388" y="3111500"/>
            <a:ext cx="7772400" cy="147002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课件传播与交流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22975" y="4691063"/>
            <a:ext cx="3013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课件高效制作之应用与传播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427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284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85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86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87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88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89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0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4294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5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6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7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8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299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300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709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课件传播与分享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1808163" y="17684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307" name="TextBox 93"/>
          <p:cNvSpPr txBox="1">
            <a:spLocks noChangeArrowheads="1"/>
          </p:cNvSpPr>
          <p:nvPr/>
        </p:nvSpPr>
        <p:spPr bwMode="auto">
          <a:xfrm>
            <a:off x="2303463" y="1768475"/>
            <a:ext cx="2881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课件打印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讲义的技巧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808163" y="24161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309" name="TextBox 97"/>
          <p:cNvSpPr txBox="1">
            <a:spLocks noChangeArrowheads="1"/>
          </p:cNvSpPr>
          <p:nvPr/>
        </p:nvSpPr>
        <p:spPr bwMode="auto">
          <a:xfrm>
            <a:off x="2351088" y="2416175"/>
            <a:ext cx="5137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如何将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上传到网上与他人分享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分享服务）</a:t>
            </a:r>
          </a:p>
        </p:txBody>
      </p:sp>
      <p:sp>
        <p:nvSpPr>
          <p:cNvPr id="99" name="矩形 98"/>
          <p:cNvSpPr/>
          <p:nvPr/>
        </p:nvSpPr>
        <p:spPr>
          <a:xfrm>
            <a:off x="1808163" y="3065463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311" name="TextBox 99"/>
          <p:cNvSpPr txBox="1">
            <a:spLocks noChangeArrowheads="1"/>
          </p:cNvSpPr>
          <p:nvPr/>
        </p:nvSpPr>
        <p:spPr bwMode="auto">
          <a:xfrm>
            <a:off x="2322513" y="3065463"/>
            <a:ext cx="4667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版权保护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让更多的人知道您的课件是最好的保护方法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529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308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09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0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1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2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3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4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5318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19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20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21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22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23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5324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709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课件传播与分享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1808163" y="17684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331" name="TextBox 93"/>
          <p:cNvSpPr txBox="1">
            <a:spLocks noChangeArrowheads="1"/>
          </p:cNvSpPr>
          <p:nvPr/>
        </p:nvSpPr>
        <p:spPr bwMode="auto">
          <a:xfrm>
            <a:off x="2303463" y="1768475"/>
            <a:ext cx="2881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课件打印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讲义的技巧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808163" y="2416175"/>
            <a:ext cx="404812" cy="360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333" name="TextBox 97"/>
          <p:cNvSpPr txBox="1">
            <a:spLocks noChangeArrowheads="1"/>
          </p:cNvSpPr>
          <p:nvPr/>
        </p:nvSpPr>
        <p:spPr bwMode="auto">
          <a:xfrm>
            <a:off x="2351088" y="2416175"/>
            <a:ext cx="5137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如何将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上传到网上与他人分享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分享服务）</a:t>
            </a:r>
          </a:p>
        </p:txBody>
      </p:sp>
      <p:sp>
        <p:nvSpPr>
          <p:cNvPr id="99" name="矩形 98"/>
          <p:cNvSpPr/>
          <p:nvPr/>
        </p:nvSpPr>
        <p:spPr>
          <a:xfrm>
            <a:off x="1808163" y="3065463"/>
            <a:ext cx="404812" cy="358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335" name="TextBox 99"/>
          <p:cNvSpPr txBox="1">
            <a:spLocks noChangeArrowheads="1"/>
          </p:cNvSpPr>
          <p:nvPr/>
        </p:nvSpPr>
        <p:spPr bwMode="auto">
          <a:xfrm>
            <a:off x="2322513" y="3065463"/>
            <a:ext cx="4667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版权保护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让更多的人知道您的课件是最好的保护方法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-7938" y="755650"/>
            <a:ext cx="3883026" cy="58578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第二次作业作业：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35001">
              <a:srgbClr val="F2F2F2"/>
            </a:gs>
            <a:gs pos="72000">
              <a:srgbClr val="F2F2F2"/>
            </a:gs>
            <a:gs pos="100000">
              <a:srgbClr val="D9D9D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9375"/>
            <a:ext cx="9144000" cy="1223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632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17033" r="8046" b="31624"/>
          <a:stretch>
            <a:fillRect/>
          </a:stretch>
        </p:blipFill>
        <p:spPr bwMode="auto">
          <a:xfrm>
            <a:off x="0" y="5340350"/>
            <a:ext cx="17811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776413" y="5341938"/>
            <a:ext cx="7367587" cy="884237"/>
          </a:xfrm>
          <a:prstGeom prst="rect">
            <a:avLst/>
          </a:prstGeom>
          <a:solidFill>
            <a:srgbClr val="0070C0"/>
          </a:solidFill>
          <a:ln w="38100"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776413" y="5340350"/>
            <a:ext cx="736758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776413" y="6226175"/>
            <a:ext cx="7367587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81175" y="5341938"/>
            <a:ext cx="0" cy="88423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76413" y="5341938"/>
            <a:ext cx="0" cy="885825"/>
          </a:xfrm>
          <a:prstGeom prst="line">
            <a:avLst/>
          </a:prstGeom>
          <a:ln w="381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75" y="5341938"/>
            <a:ext cx="18176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-9525" y="6226175"/>
            <a:ext cx="18161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2125" y="5340350"/>
            <a:ext cx="0" cy="887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32" name="组合 15"/>
          <p:cNvGrpSpPr>
            <a:grpSpLocks/>
          </p:cNvGrpSpPr>
          <p:nvPr/>
        </p:nvGrpSpPr>
        <p:grpSpPr bwMode="auto">
          <a:xfrm>
            <a:off x="44450" y="5199063"/>
            <a:ext cx="998538" cy="74612"/>
            <a:chOff x="44686" y="4895895"/>
            <a:chExt cx="998922" cy="73737"/>
          </a:xfrm>
        </p:grpSpPr>
        <p:sp>
          <p:nvSpPr>
            <p:cNvPr id="17" name="矩形 16"/>
            <p:cNvSpPr/>
            <p:nvPr/>
          </p:nvSpPr>
          <p:spPr>
            <a:xfrm>
              <a:off x="44686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24193" y="4895895"/>
              <a:ext cx="142930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1642" y="4895895"/>
              <a:ext cx="144518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99089" y="4897463"/>
              <a:ext cx="144519" cy="72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3" name="组合 20"/>
          <p:cNvGrpSpPr>
            <a:grpSpLocks/>
          </p:cNvGrpSpPr>
          <p:nvPr/>
        </p:nvGrpSpPr>
        <p:grpSpPr bwMode="auto">
          <a:xfrm>
            <a:off x="1263650" y="5202238"/>
            <a:ext cx="998538" cy="73025"/>
            <a:chOff x="44686" y="4895895"/>
            <a:chExt cx="998922" cy="73737"/>
          </a:xfrm>
        </p:grpSpPr>
        <p:sp>
          <p:nvSpPr>
            <p:cNvPr id="22" name="矩形 21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4" name="组合 25"/>
          <p:cNvGrpSpPr>
            <a:grpSpLocks/>
          </p:cNvGrpSpPr>
          <p:nvPr/>
        </p:nvGrpSpPr>
        <p:grpSpPr bwMode="auto">
          <a:xfrm>
            <a:off x="2484438" y="5202238"/>
            <a:ext cx="998537" cy="73025"/>
            <a:chOff x="44686" y="4895895"/>
            <a:chExt cx="998922" cy="73737"/>
          </a:xfrm>
        </p:grpSpPr>
        <p:sp>
          <p:nvSpPr>
            <p:cNvPr id="27" name="矩形 2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5" name="组合 30"/>
          <p:cNvGrpSpPr>
            <a:grpSpLocks/>
          </p:cNvGrpSpPr>
          <p:nvPr/>
        </p:nvGrpSpPr>
        <p:grpSpPr bwMode="auto">
          <a:xfrm>
            <a:off x="3608388" y="5202238"/>
            <a:ext cx="998537" cy="73025"/>
            <a:chOff x="44686" y="4895895"/>
            <a:chExt cx="998922" cy="73737"/>
          </a:xfrm>
        </p:grpSpPr>
        <p:sp>
          <p:nvSpPr>
            <p:cNvPr id="32" name="矩形 3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6" name="组合 35"/>
          <p:cNvGrpSpPr>
            <a:grpSpLocks/>
          </p:cNvGrpSpPr>
          <p:nvPr/>
        </p:nvGrpSpPr>
        <p:grpSpPr bwMode="auto">
          <a:xfrm>
            <a:off x="4787900" y="5202238"/>
            <a:ext cx="998538" cy="73025"/>
            <a:chOff x="44686" y="4895895"/>
            <a:chExt cx="998922" cy="73737"/>
          </a:xfrm>
        </p:grpSpPr>
        <p:sp>
          <p:nvSpPr>
            <p:cNvPr id="37" name="矩形 36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7" name="组合 40"/>
          <p:cNvGrpSpPr>
            <a:grpSpLocks/>
          </p:cNvGrpSpPr>
          <p:nvPr/>
        </p:nvGrpSpPr>
        <p:grpSpPr bwMode="auto">
          <a:xfrm>
            <a:off x="6011863" y="5202238"/>
            <a:ext cx="998537" cy="73025"/>
            <a:chOff x="44686" y="4895895"/>
            <a:chExt cx="998922" cy="73737"/>
          </a:xfrm>
        </p:grpSpPr>
        <p:sp>
          <p:nvSpPr>
            <p:cNvPr id="42" name="矩形 41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38" name="组合 45"/>
          <p:cNvGrpSpPr>
            <a:grpSpLocks/>
          </p:cNvGrpSpPr>
          <p:nvPr/>
        </p:nvGrpSpPr>
        <p:grpSpPr bwMode="auto">
          <a:xfrm>
            <a:off x="7164388" y="5202238"/>
            <a:ext cx="998537" cy="73025"/>
            <a:chOff x="44686" y="4895895"/>
            <a:chExt cx="998922" cy="73737"/>
          </a:xfrm>
        </p:grpSpPr>
        <p:sp>
          <p:nvSpPr>
            <p:cNvPr id="47" name="矩形 46"/>
            <p:cNvSpPr/>
            <p:nvPr/>
          </p:nvSpPr>
          <p:spPr>
            <a:xfrm>
              <a:off x="44686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24194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11642" y="4895895"/>
              <a:ext cx="144519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899090" y="4897497"/>
              <a:ext cx="144518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316913" y="5205413"/>
            <a:ext cx="14287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94725" y="5203825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883650" y="5203825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6342" name="组合 53"/>
          <p:cNvGrpSpPr>
            <a:grpSpLocks/>
          </p:cNvGrpSpPr>
          <p:nvPr/>
        </p:nvGrpSpPr>
        <p:grpSpPr bwMode="auto">
          <a:xfrm>
            <a:off x="31750" y="6281738"/>
            <a:ext cx="998538" cy="73025"/>
            <a:chOff x="44686" y="4895895"/>
            <a:chExt cx="998922" cy="73737"/>
          </a:xfrm>
        </p:grpSpPr>
        <p:sp>
          <p:nvSpPr>
            <p:cNvPr id="55" name="矩形 54"/>
            <p:cNvSpPr/>
            <p:nvPr/>
          </p:nvSpPr>
          <p:spPr>
            <a:xfrm>
              <a:off x="44686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24193" y="4895895"/>
              <a:ext cx="142930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11642" y="4895895"/>
              <a:ext cx="144518" cy="7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99089" y="4897497"/>
              <a:ext cx="144519" cy="72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3" name="组合 58"/>
          <p:cNvGrpSpPr>
            <a:grpSpLocks/>
          </p:cNvGrpSpPr>
          <p:nvPr/>
        </p:nvGrpSpPr>
        <p:grpSpPr bwMode="auto">
          <a:xfrm>
            <a:off x="1250950" y="6283325"/>
            <a:ext cx="998538" cy="74613"/>
            <a:chOff x="44686" y="4895895"/>
            <a:chExt cx="998922" cy="73737"/>
          </a:xfrm>
        </p:grpSpPr>
        <p:sp>
          <p:nvSpPr>
            <p:cNvPr id="60" name="矩形 59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4" name="组合 63"/>
          <p:cNvGrpSpPr>
            <a:grpSpLocks/>
          </p:cNvGrpSpPr>
          <p:nvPr/>
        </p:nvGrpSpPr>
        <p:grpSpPr bwMode="auto">
          <a:xfrm>
            <a:off x="2470150" y="6283325"/>
            <a:ext cx="1000125" cy="74613"/>
            <a:chOff x="44686" y="4895895"/>
            <a:chExt cx="998922" cy="73737"/>
          </a:xfrm>
        </p:grpSpPr>
        <p:sp>
          <p:nvSpPr>
            <p:cNvPr id="65" name="矩形 64"/>
            <p:cNvSpPr/>
            <p:nvPr/>
          </p:nvSpPr>
          <p:spPr>
            <a:xfrm>
              <a:off x="44686" y="4897464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23750" y="4895895"/>
              <a:ext cx="14428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12327" y="4895895"/>
              <a:ext cx="142703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899320" y="4897464"/>
              <a:ext cx="14428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5" name="组合 68"/>
          <p:cNvGrpSpPr>
            <a:grpSpLocks/>
          </p:cNvGrpSpPr>
          <p:nvPr/>
        </p:nvGrpSpPr>
        <p:grpSpPr bwMode="auto">
          <a:xfrm>
            <a:off x="3595688" y="6283325"/>
            <a:ext cx="998537" cy="74613"/>
            <a:chOff x="44686" y="4895895"/>
            <a:chExt cx="998922" cy="73737"/>
          </a:xfrm>
        </p:grpSpPr>
        <p:sp>
          <p:nvSpPr>
            <p:cNvPr id="70" name="矩形 6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6" name="组合 73"/>
          <p:cNvGrpSpPr>
            <a:grpSpLocks/>
          </p:cNvGrpSpPr>
          <p:nvPr/>
        </p:nvGrpSpPr>
        <p:grpSpPr bwMode="auto">
          <a:xfrm>
            <a:off x="4775200" y="6283325"/>
            <a:ext cx="998538" cy="74613"/>
            <a:chOff x="44686" y="4895895"/>
            <a:chExt cx="998922" cy="73737"/>
          </a:xfrm>
        </p:grpSpPr>
        <p:sp>
          <p:nvSpPr>
            <p:cNvPr id="75" name="矩形 74"/>
            <p:cNvSpPr/>
            <p:nvPr/>
          </p:nvSpPr>
          <p:spPr>
            <a:xfrm>
              <a:off x="44686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24193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1642" y="4895895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99089" y="4897464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7" name="组合 78"/>
          <p:cNvGrpSpPr>
            <a:grpSpLocks/>
          </p:cNvGrpSpPr>
          <p:nvPr/>
        </p:nvGrpSpPr>
        <p:grpSpPr bwMode="auto">
          <a:xfrm>
            <a:off x="5999163" y="6283325"/>
            <a:ext cx="998537" cy="74613"/>
            <a:chOff x="44686" y="4895895"/>
            <a:chExt cx="998922" cy="73737"/>
          </a:xfrm>
        </p:grpSpPr>
        <p:sp>
          <p:nvSpPr>
            <p:cNvPr id="80" name="矩形 79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6348" name="组合 83"/>
          <p:cNvGrpSpPr>
            <a:grpSpLocks/>
          </p:cNvGrpSpPr>
          <p:nvPr/>
        </p:nvGrpSpPr>
        <p:grpSpPr bwMode="auto">
          <a:xfrm>
            <a:off x="7151688" y="6283325"/>
            <a:ext cx="998537" cy="74613"/>
            <a:chOff x="44686" y="4895895"/>
            <a:chExt cx="998922" cy="73737"/>
          </a:xfrm>
        </p:grpSpPr>
        <p:sp>
          <p:nvSpPr>
            <p:cNvPr id="85" name="矩形 84"/>
            <p:cNvSpPr/>
            <p:nvPr/>
          </p:nvSpPr>
          <p:spPr>
            <a:xfrm>
              <a:off x="44686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24194" y="4895895"/>
              <a:ext cx="142930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611642" y="4895895"/>
              <a:ext cx="144519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99090" y="4897464"/>
              <a:ext cx="144518" cy="7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8302625" y="6288088"/>
            <a:ext cx="144463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8582025" y="6286500"/>
            <a:ext cx="144463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870950" y="6286500"/>
            <a:ext cx="142875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971675" y="5492750"/>
            <a:ext cx="46736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课件高效制作与应用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32588" y="5743575"/>
            <a:ext cx="1709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课件传播与分享</a:t>
            </a:r>
          </a:p>
        </p:txBody>
      </p:sp>
      <p:graphicFrame>
        <p:nvGraphicFramePr>
          <p:cNvPr id="5635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4763" y="0"/>
          <a:ext cx="9256713" cy="694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1" name="演示文稿" r:id="rId4" imgW="4567411" imgH="3424406" progId="PowerPoint.Show.8">
                  <p:embed/>
                </p:oleObj>
              </mc:Choice>
              <mc:Fallback>
                <p:oleObj name="演示文稿" r:id="rId4" imgW="4567411" imgH="3424406" progId="PowerPoint.Show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63" y="0"/>
                        <a:ext cx="9256713" cy="694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920000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1475</Words>
  <Application>Microsoft Office PowerPoint</Application>
  <PresentationFormat>全屏显示(4:3)</PresentationFormat>
  <Paragraphs>192</Paragraphs>
  <Slides>43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0" baseType="lpstr">
      <vt:lpstr>宋体</vt:lpstr>
      <vt:lpstr>微软雅黑</vt:lpstr>
      <vt:lpstr>汉仪综艺体繁</vt:lpstr>
      <vt:lpstr>Arial</vt:lpstr>
      <vt:lpstr>Calibri</vt:lpstr>
      <vt:lpstr>Office 主题</vt:lpstr>
      <vt:lpstr>Microsoft PowerPoint 97-2003 演示文稿</vt:lpstr>
      <vt:lpstr>PowerPoint 演示文稿</vt:lpstr>
      <vt:lpstr>正确认识PPT</vt:lpstr>
      <vt:lpstr>PowerPoint 演示文稿</vt:lpstr>
      <vt:lpstr>PowerPoint 演示文稿</vt:lpstr>
      <vt:lpstr>PowerPoint 演示文稿</vt:lpstr>
      <vt:lpstr>PowerPoint 演示文稿</vt:lpstr>
      <vt:lpstr>高效操作PPT技巧</vt:lpstr>
      <vt:lpstr>PowerPoint 演示文稿</vt:lpstr>
      <vt:lpstr>PowerPoint 演示文稿</vt:lpstr>
      <vt:lpstr>PowerPoint 演示文稿</vt:lpstr>
      <vt:lpstr>PowerPoint 演示文稿</vt:lpstr>
      <vt:lpstr>幻灯片的复用</vt:lpstr>
      <vt:lpstr>PowerPoint 演示文稿</vt:lpstr>
      <vt:lpstr>素材库创建和维护</vt:lpstr>
      <vt:lpstr>PowerPoint 演示文稿</vt:lpstr>
      <vt:lpstr>PowerPoint 演示文稿</vt:lpstr>
      <vt:lpstr>PowerPoint 演示文稿</vt:lpstr>
      <vt:lpstr>使用习惯快捷操作</vt:lpstr>
      <vt:lpstr>PowerPoint 演示文稿</vt:lpstr>
      <vt:lpstr>PPT中快速精确选择作</vt:lpstr>
      <vt:lpstr>PowerPoint 演示文稿</vt:lpstr>
      <vt:lpstr>内容加工：文字处理技巧</vt:lpstr>
      <vt:lpstr>PowerPoint 演示文稿</vt:lpstr>
      <vt:lpstr>内容加工：图像处理技巧</vt:lpstr>
      <vt:lpstr>PowerPoint 演示文稿</vt:lpstr>
      <vt:lpstr>内容加工：声音处理技巧</vt:lpstr>
      <vt:lpstr>PowerPoint 演示文稿</vt:lpstr>
      <vt:lpstr>内容加工：视频处理技巧</vt:lpstr>
      <vt:lpstr>PowerPoint 演示文稿</vt:lpstr>
      <vt:lpstr>内容加工：PPT动画的使用</vt:lpstr>
      <vt:lpstr>PowerPoint 演示文稿</vt:lpstr>
      <vt:lpstr>PPT课件界面设计</vt:lpstr>
      <vt:lpstr>PowerPoint 演示文稿</vt:lpstr>
      <vt:lpstr>PPT课件交互设计与实现</vt:lpstr>
      <vt:lpstr>PowerPoint 演示文稿</vt:lpstr>
      <vt:lpstr>PPT课件发布格式选择</vt:lpstr>
      <vt:lpstr>PowerPoint 演示文稿</vt:lpstr>
      <vt:lpstr>PPT课件演示问题与技巧</vt:lpstr>
      <vt:lpstr>PowerPoint 演示文稿</vt:lpstr>
      <vt:lpstr>PPT课件传播与交流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学课件制作，上教育技术论坛！http://www.etthink.com</dc:title>
  <dc:creator>孙方</dc:creator>
  <cp:lastModifiedBy>xt256.com</cp:lastModifiedBy>
  <cp:revision>178</cp:revision>
  <dcterms:created xsi:type="dcterms:W3CDTF">2011-07-19T16:06:28Z</dcterms:created>
  <dcterms:modified xsi:type="dcterms:W3CDTF">2018-03-14T06:59:50Z</dcterms:modified>
</cp:coreProperties>
</file>